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13"/>
    <p:sldId id="257" r:id="rId14"/>
    <p:sldId id="258" r:id="rId15"/>
    <p:sldId id="259" r:id="rId16"/>
    <p:sldId id="260" r:id="rId17"/>
    <p:sldId id="261" r:id="rId18"/>
    <p:sldId id="262" r:id="rId19"/>
    <p:sldId id="263" r:id="rId20"/>
    <p:sldId id="264" r:id="rId21"/>
    <p:sldId id="265" r:id="rId22"/>
    <p:sldId id="266" r:id="rId23"/>
    <p:sldId id="267" r:id="rId24"/>
    <p:sldId id="268" r:id="rId25"/>
    <p:sldId id="269" r:id="rId26"/>
    <p:sldId id="270" r:id="rId27"/>
    <p:sldId id="271" r:id="rId28"/>
    <p:sldId id="272" r:id="rId29"/>
    <p:sldId id="273" r:id="rId30"/>
    <p:sldId id="274" r:id="rId31"/>
    <p:sldId id="275" r:id="rId32"/>
    <p:sldId id="276" r:id="rId33"/>
    <p:sldId id="277" r:id="rId34"/>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Midan" charset="1" panose="02000506020000020004"/>
      <p:regular r:id="rId10"/>
    </p:embeddedFont>
    <p:embeddedFont>
      <p:font typeface="Midan Bold" charset="1" panose="02000A06020000020004"/>
      <p:regular r:id="rId11"/>
    </p:embeddedFont>
    <p:embeddedFont>
      <p:font typeface="Della Respira" charset="1" panose="02000603000000000000"/>
      <p:regular r:id="rId1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slides/slide1.xml" Type="http://schemas.openxmlformats.org/officeDocument/2006/relationships/slide"/><Relationship Id="rId14" Target="slides/slide2.xml" Type="http://schemas.openxmlformats.org/officeDocument/2006/relationships/slide"/><Relationship Id="rId15" Target="slides/slide3.xml" Type="http://schemas.openxmlformats.org/officeDocument/2006/relationships/slide"/><Relationship Id="rId16" Target="slides/slide4.xml" Type="http://schemas.openxmlformats.org/officeDocument/2006/relationships/slide"/><Relationship Id="rId17" Target="slides/slide5.xml" Type="http://schemas.openxmlformats.org/officeDocument/2006/relationships/slide"/><Relationship Id="rId18" Target="slides/slide6.xml" Type="http://schemas.openxmlformats.org/officeDocument/2006/relationships/slide"/><Relationship Id="rId19" Target="slides/slide7.xml" Type="http://schemas.openxmlformats.org/officeDocument/2006/relationships/slide"/><Relationship Id="rId2" Target="presProps.xml" Type="http://schemas.openxmlformats.org/officeDocument/2006/relationships/presProps"/><Relationship Id="rId20" Target="slides/slide8.xml" Type="http://schemas.openxmlformats.org/officeDocument/2006/relationships/slide"/><Relationship Id="rId21" Target="slides/slide9.xml" Type="http://schemas.openxmlformats.org/officeDocument/2006/relationships/slide"/><Relationship Id="rId22" Target="slides/slide10.xml" Type="http://schemas.openxmlformats.org/officeDocument/2006/relationships/slide"/><Relationship Id="rId23" Target="slides/slide11.xml" Type="http://schemas.openxmlformats.org/officeDocument/2006/relationships/slide"/><Relationship Id="rId24" Target="slides/slide12.xml" Type="http://schemas.openxmlformats.org/officeDocument/2006/relationships/slide"/><Relationship Id="rId25" Target="slides/slide13.xml" Type="http://schemas.openxmlformats.org/officeDocument/2006/relationships/slide"/><Relationship Id="rId26" Target="slides/slide14.xml" Type="http://schemas.openxmlformats.org/officeDocument/2006/relationships/slide"/><Relationship Id="rId27" Target="slides/slide15.xml" Type="http://schemas.openxmlformats.org/officeDocument/2006/relationships/slide"/><Relationship Id="rId28" Target="slides/slide16.xml" Type="http://schemas.openxmlformats.org/officeDocument/2006/relationships/slide"/><Relationship Id="rId29" Target="slides/slide17.xml" Type="http://schemas.openxmlformats.org/officeDocument/2006/relationships/slide"/><Relationship Id="rId3" Target="viewProps.xml" Type="http://schemas.openxmlformats.org/officeDocument/2006/relationships/viewProps"/><Relationship Id="rId30" Target="slides/slide18.xml" Type="http://schemas.openxmlformats.org/officeDocument/2006/relationships/slide"/><Relationship Id="rId31" Target="slides/slide19.xml" Type="http://schemas.openxmlformats.org/officeDocument/2006/relationships/slide"/><Relationship Id="rId32" Target="slides/slide20.xml" Type="http://schemas.openxmlformats.org/officeDocument/2006/relationships/slide"/><Relationship Id="rId33" Target="slides/slide21.xml" Type="http://schemas.openxmlformats.org/officeDocument/2006/relationships/slide"/><Relationship Id="rId34" Target="slides/slide22.xml" Type="http://schemas.openxmlformats.org/officeDocument/2006/relationships/slide"/><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jpe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 Id="rId3" Target="../media/image9.jpeg" Type="http://schemas.openxmlformats.org/officeDocument/2006/relationships/image"/><Relationship Id="rId4" Target="../media/image20.png" Type="http://schemas.openxmlformats.org/officeDocument/2006/relationships/image"/><Relationship Id="rId5" Target="../media/image21.svg" Type="http://schemas.openxmlformats.org/officeDocument/2006/relationships/image"/><Relationship Id="rId6" Target="../media/image22.png" Type="http://schemas.openxmlformats.org/officeDocument/2006/relationships/image"/><Relationship Id="rId7" Target="../media/image23.png" Type="http://schemas.openxmlformats.org/officeDocument/2006/relationships/image"/><Relationship Id="rId8" Target="../media/image24.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 Id="rId3" Target="../media/image9.jpeg" Type="http://schemas.openxmlformats.org/officeDocument/2006/relationships/image"/><Relationship Id="rId4" Target="../media/image20.png" Type="http://schemas.openxmlformats.org/officeDocument/2006/relationships/image"/><Relationship Id="rId5" Target="../media/image21.svg" Type="http://schemas.openxmlformats.org/officeDocument/2006/relationships/image"/><Relationship Id="rId6" Target="../media/image25.png" Type="http://schemas.openxmlformats.org/officeDocument/2006/relationships/image"/><Relationship Id="rId7" Target="../media/image26.sv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 Id="rId3" Target="../media/image9.jpeg" Type="http://schemas.openxmlformats.org/officeDocument/2006/relationships/image"/><Relationship Id="rId4" Target="../media/image20.png" Type="http://schemas.openxmlformats.org/officeDocument/2006/relationships/image"/><Relationship Id="rId5" Target="../media/image21.svg" Type="http://schemas.openxmlformats.org/officeDocument/2006/relationships/image"/><Relationship Id="rId6" Target="../media/image25.png" Type="http://schemas.openxmlformats.org/officeDocument/2006/relationships/image"/><Relationship Id="rId7" Target="../media/image26.sv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jpeg" Type="http://schemas.openxmlformats.org/officeDocument/2006/relationships/image"/><Relationship Id="rId4" Target="../media/image27.png" Type="http://schemas.openxmlformats.org/officeDocument/2006/relationships/image"/><Relationship Id="rId5" Target="../media/image28.svg" Type="http://schemas.openxmlformats.org/officeDocument/2006/relationships/image"/><Relationship Id="rId6" Target="../media/image29.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jpeg" Type="http://schemas.openxmlformats.org/officeDocument/2006/relationships/image"/><Relationship Id="rId4" Target="../media/image16.png" Type="http://schemas.openxmlformats.org/officeDocument/2006/relationships/image"/><Relationship Id="rId5" Target="../media/image17.svg" Type="http://schemas.openxmlformats.org/officeDocument/2006/relationships/image"/><Relationship Id="rId6" Target="../media/image27.png" Type="http://schemas.openxmlformats.org/officeDocument/2006/relationships/image"/><Relationship Id="rId7" Target="../media/image28.svg" Type="http://schemas.openxmlformats.org/officeDocument/2006/relationships/image"/><Relationship Id="rId8" Target="../media/image30.pn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jpeg" Type="http://schemas.openxmlformats.org/officeDocument/2006/relationships/image"/><Relationship Id="rId4" Target="../media/image31.png" Type="http://schemas.openxmlformats.org/officeDocument/2006/relationships/image"/><Relationship Id="rId5" Target="../media/image32.svg" Type="http://schemas.openxmlformats.org/officeDocument/2006/relationships/image"/><Relationship Id="rId6" Target="../media/image5.png" Type="http://schemas.openxmlformats.org/officeDocument/2006/relationships/image"/><Relationship Id="rId7" Target="../media/image33.png" Type="http://schemas.openxmlformats.org/officeDocument/2006/relationships/image"/><Relationship Id="rId8" Target="../media/image34.sv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jpeg" Type="http://schemas.openxmlformats.org/officeDocument/2006/relationships/image"/><Relationship Id="rId4" Target="../media/image31.png" Type="http://schemas.openxmlformats.org/officeDocument/2006/relationships/image"/><Relationship Id="rId5" Target="../media/image32.svg" Type="http://schemas.openxmlformats.org/officeDocument/2006/relationships/image"/><Relationship Id="rId6" Target="../media/image5.png" Type="http://schemas.openxmlformats.org/officeDocument/2006/relationships/image"/><Relationship Id="rId7" Target="../media/image33.png" Type="http://schemas.openxmlformats.org/officeDocument/2006/relationships/image"/><Relationship Id="rId8" Target="../media/image34.sv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jpeg" Type="http://schemas.openxmlformats.org/officeDocument/2006/relationships/image"/><Relationship Id="rId4" Target="../media/image31.png" Type="http://schemas.openxmlformats.org/officeDocument/2006/relationships/image"/><Relationship Id="rId5" Target="../media/image32.svg" Type="http://schemas.openxmlformats.org/officeDocument/2006/relationships/image"/><Relationship Id="rId6" Target="../media/image5.png" Type="http://schemas.openxmlformats.org/officeDocument/2006/relationships/image"/><Relationship Id="rId7" Target="../media/image33.png" Type="http://schemas.openxmlformats.org/officeDocument/2006/relationships/image"/><Relationship Id="rId8" Target="../media/image34.sv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jpeg" Type="http://schemas.openxmlformats.org/officeDocument/2006/relationships/image"/><Relationship Id="rId4" Target="../media/image31.png" Type="http://schemas.openxmlformats.org/officeDocument/2006/relationships/image"/><Relationship Id="rId5" Target="../media/image32.svg" Type="http://schemas.openxmlformats.org/officeDocument/2006/relationships/image"/><Relationship Id="rId6" Target="../media/image5.png" Type="http://schemas.openxmlformats.org/officeDocument/2006/relationships/image"/><Relationship Id="rId7" Target="../media/image33.png" Type="http://schemas.openxmlformats.org/officeDocument/2006/relationships/image"/><Relationship Id="rId8" Target="../media/image34.sv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 Id="rId3" Target="../media/image9.jpeg" Type="http://schemas.openxmlformats.org/officeDocument/2006/relationships/image"/><Relationship Id="rId4" Target="../media/image20.png" Type="http://schemas.openxmlformats.org/officeDocument/2006/relationships/image"/><Relationship Id="rId5" Target="../media/image21.sv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 Id="rId3" Target="../media/image9.jpeg" Type="http://schemas.openxmlformats.org/officeDocument/2006/relationships/image"/><Relationship Id="rId4" Target="../media/image10.png" Type="http://schemas.openxmlformats.org/officeDocument/2006/relationships/image"/><Relationship Id="rId5" Target="../media/image11.svg" Type="http://schemas.openxmlformats.org/officeDocument/2006/relationships/image"/><Relationship Id="rId6" Target="../media/image6.png" Type="http://schemas.openxmlformats.org/officeDocument/2006/relationships/image"/><Relationship Id="rId7" Target="../media/image7.svg" Type="http://schemas.openxmlformats.org/officeDocument/2006/relationships/image"/></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 Id="rId3" Target="../media/image9.jpeg" Type="http://schemas.openxmlformats.org/officeDocument/2006/relationships/image"/><Relationship Id="rId4" Target="../media/image20.png" Type="http://schemas.openxmlformats.org/officeDocument/2006/relationships/image"/><Relationship Id="rId5" Target="../media/image21.svg" Type="http://schemas.openxmlformats.org/officeDocument/2006/relationships/image"/></Relationships>
</file>

<file path=ppt/slides/_rels/slide2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 Id="rId3" Target="../media/image9.jpeg" Type="http://schemas.openxmlformats.org/officeDocument/2006/relationships/image"/><Relationship Id="rId4" Target="../media/image20.png" Type="http://schemas.openxmlformats.org/officeDocument/2006/relationships/image"/><Relationship Id="rId5" Target="../media/image21.svg" Type="http://schemas.openxmlformats.org/officeDocument/2006/relationships/image"/></Relationships>
</file>

<file path=ppt/slides/_rels/slide2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 Id="rId3" Target="../media/image9.jpeg" Type="http://schemas.openxmlformats.org/officeDocument/2006/relationships/image"/><Relationship Id="rId4" Target="../media/image35.png" Type="http://schemas.openxmlformats.org/officeDocument/2006/relationships/image"/><Relationship Id="rId5" Target="../media/image36.sv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 Id="rId3" Target="../media/image9.jpeg" Type="http://schemas.openxmlformats.org/officeDocument/2006/relationships/image"/><Relationship Id="rId4" Target="../media/image10.png" Type="http://schemas.openxmlformats.org/officeDocument/2006/relationships/image"/><Relationship Id="rId5" Target="../media/image11.svg" Type="http://schemas.openxmlformats.org/officeDocument/2006/relationships/image"/><Relationship Id="rId6" Target="../media/image6.png" Type="http://schemas.openxmlformats.org/officeDocument/2006/relationships/image"/><Relationship Id="rId7" Target="../media/image7.sv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7.svg" Type="http://schemas.openxmlformats.org/officeDocument/2006/relationships/image"/><Relationship Id="rId2" Target="../media/image1.jpeg" Type="http://schemas.openxmlformats.org/officeDocument/2006/relationships/image"/><Relationship Id="rId3" Target="../media/image2.jpeg" Type="http://schemas.openxmlformats.org/officeDocument/2006/relationships/image"/><Relationship Id="rId4" Target="../media/image5.png" Type="http://schemas.openxmlformats.org/officeDocument/2006/relationships/image"/><Relationship Id="rId5" Target="../media/image12.png" Type="http://schemas.openxmlformats.org/officeDocument/2006/relationships/image"/><Relationship Id="rId6" Target="../media/image13.svg" Type="http://schemas.openxmlformats.org/officeDocument/2006/relationships/image"/><Relationship Id="rId7" Target="../media/image14.png" Type="http://schemas.openxmlformats.org/officeDocument/2006/relationships/image"/><Relationship Id="rId8" Target="../media/image15.svg" Type="http://schemas.openxmlformats.org/officeDocument/2006/relationships/image"/><Relationship Id="rId9" Target="../media/image16.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 Id="rId3" Target="../media/image9.jpeg" Type="http://schemas.openxmlformats.org/officeDocument/2006/relationships/image"/><Relationship Id="rId4" Target="../media/image10.png" Type="http://schemas.openxmlformats.org/officeDocument/2006/relationships/image"/><Relationship Id="rId5" Target="../media/image11.svg" Type="http://schemas.openxmlformats.org/officeDocument/2006/relationships/image"/><Relationship Id="rId6" Target="../media/image18.png" Type="http://schemas.openxmlformats.org/officeDocument/2006/relationships/image"/><Relationship Id="rId7" Target="../media/image19.svg" Type="http://schemas.openxmlformats.org/officeDocument/2006/relationships/image"/><Relationship Id="rId8" Target="../media/image4.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 Id="rId3" Target="../media/image9.jpeg" Type="http://schemas.openxmlformats.org/officeDocument/2006/relationships/image"/><Relationship Id="rId4" Target="../media/image10.png" Type="http://schemas.openxmlformats.org/officeDocument/2006/relationships/image"/><Relationship Id="rId5" Target="../media/image11.svg" Type="http://schemas.openxmlformats.org/officeDocument/2006/relationships/image"/><Relationship Id="rId6" Target="../media/image18.png" Type="http://schemas.openxmlformats.org/officeDocument/2006/relationships/image"/><Relationship Id="rId7" Target="../media/image19.svg" Type="http://schemas.openxmlformats.org/officeDocument/2006/relationships/image"/><Relationship Id="rId8" Target="../media/image4.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 Id="rId3" Target="../media/image10.png" Type="http://schemas.openxmlformats.org/officeDocument/2006/relationships/image"/><Relationship Id="rId4" Target="../media/image11.svg" Type="http://schemas.openxmlformats.org/officeDocument/2006/relationships/image"/><Relationship Id="rId5" Target="../media/image4.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2.png" Type="http://schemas.openxmlformats.org/officeDocument/2006/relationships/image"/><Relationship Id="rId4" Target="../media/image13.svg" Type="http://schemas.openxmlformats.org/officeDocument/2006/relationships/image"/><Relationship Id="rId5" Target="../media/image2.jpeg" Type="http://schemas.openxmlformats.org/officeDocument/2006/relationships/image"/><Relationship Id="rId6" Target="../media/image5.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2.png" Type="http://schemas.openxmlformats.org/officeDocument/2006/relationships/image"/><Relationship Id="rId4" Target="../media/image13.svg" Type="http://schemas.openxmlformats.org/officeDocument/2006/relationships/image"/><Relationship Id="rId5" Target="../media/image2.jpeg" Type="http://schemas.openxmlformats.org/officeDocument/2006/relationships/image"/><Relationship Id="rId6" Target="../media/image5.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5400000">
            <a:off x="5196010" y="-3138610"/>
            <a:ext cx="8229600" cy="16564221"/>
          </a:xfrm>
          <a:custGeom>
            <a:avLst/>
            <a:gdLst/>
            <a:ahLst/>
            <a:cxnLst/>
            <a:rect r="r" b="b" t="t" l="l"/>
            <a:pathLst>
              <a:path h="16564221" w="8229600">
                <a:moveTo>
                  <a:pt x="0" y="0"/>
                </a:moveTo>
                <a:lnTo>
                  <a:pt x="8229600" y="0"/>
                </a:lnTo>
                <a:lnTo>
                  <a:pt x="8229600" y="16564220"/>
                </a:lnTo>
                <a:lnTo>
                  <a:pt x="0" y="16564220"/>
                </a:lnTo>
                <a:lnTo>
                  <a:pt x="0" y="0"/>
                </a:lnTo>
                <a:close/>
              </a:path>
            </a:pathLst>
          </a:custGeom>
          <a:blipFill>
            <a:blip r:embed="rId3"/>
            <a:stretch>
              <a:fillRect l="-25478" t="0" r="-25478" b="0"/>
            </a:stretch>
          </a:blipFill>
        </p:spPr>
      </p:sp>
      <p:sp>
        <p:nvSpPr>
          <p:cNvPr name="Freeform 4" id="4"/>
          <p:cNvSpPr/>
          <p:nvPr/>
        </p:nvSpPr>
        <p:spPr>
          <a:xfrm flipH="false" flipV="false" rot="91080">
            <a:off x="3262238" y="6559529"/>
            <a:ext cx="10818767" cy="2082396"/>
          </a:xfrm>
          <a:custGeom>
            <a:avLst/>
            <a:gdLst/>
            <a:ahLst/>
            <a:cxnLst/>
            <a:rect r="r" b="b" t="t" l="l"/>
            <a:pathLst>
              <a:path h="2082396" w="10818767">
                <a:moveTo>
                  <a:pt x="0" y="0"/>
                </a:moveTo>
                <a:lnTo>
                  <a:pt x="10818767" y="0"/>
                </a:lnTo>
                <a:lnTo>
                  <a:pt x="10818767" y="2082397"/>
                </a:lnTo>
                <a:lnTo>
                  <a:pt x="0" y="2082397"/>
                </a:lnTo>
                <a:lnTo>
                  <a:pt x="0" y="0"/>
                </a:lnTo>
                <a:close/>
              </a:path>
            </a:pathLst>
          </a:custGeom>
          <a:blipFill>
            <a:blip r:embed="rId4"/>
            <a:stretch>
              <a:fillRect l="0" t="-75631" r="0" b="-58159"/>
            </a:stretch>
          </a:blipFill>
        </p:spPr>
      </p:sp>
      <p:sp>
        <p:nvSpPr>
          <p:cNvPr name="Freeform 5" id="5"/>
          <p:cNvSpPr/>
          <p:nvPr/>
        </p:nvSpPr>
        <p:spPr>
          <a:xfrm flipH="false" flipV="false" rot="0">
            <a:off x="-540970" y="4727995"/>
            <a:ext cx="3674323" cy="5974510"/>
          </a:xfrm>
          <a:custGeom>
            <a:avLst/>
            <a:gdLst/>
            <a:ahLst/>
            <a:cxnLst/>
            <a:rect r="r" b="b" t="t" l="l"/>
            <a:pathLst>
              <a:path h="5974510" w="3674323">
                <a:moveTo>
                  <a:pt x="0" y="0"/>
                </a:moveTo>
                <a:lnTo>
                  <a:pt x="3674324" y="0"/>
                </a:lnTo>
                <a:lnTo>
                  <a:pt x="3674324" y="5974510"/>
                </a:lnTo>
                <a:lnTo>
                  <a:pt x="0" y="5974510"/>
                </a:lnTo>
                <a:lnTo>
                  <a:pt x="0" y="0"/>
                </a:lnTo>
                <a:close/>
              </a:path>
            </a:pathLst>
          </a:custGeom>
          <a:blipFill>
            <a:blip r:embed="rId5"/>
            <a:stretch>
              <a:fillRect l="0" t="0" r="0" b="0"/>
            </a:stretch>
          </a:blipFill>
        </p:spPr>
      </p:sp>
      <p:sp>
        <p:nvSpPr>
          <p:cNvPr name="Freeform 6" id="6"/>
          <p:cNvSpPr/>
          <p:nvPr/>
        </p:nvSpPr>
        <p:spPr>
          <a:xfrm flipH="false" flipV="false" rot="0">
            <a:off x="14522478" y="5143500"/>
            <a:ext cx="3759041" cy="5143500"/>
          </a:xfrm>
          <a:custGeom>
            <a:avLst/>
            <a:gdLst/>
            <a:ahLst/>
            <a:cxnLst/>
            <a:rect r="r" b="b" t="t" l="l"/>
            <a:pathLst>
              <a:path h="5143500" w="3759041">
                <a:moveTo>
                  <a:pt x="0" y="0"/>
                </a:moveTo>
                <a:lnTo>
                  <a:pt x="3759041" y="0"/>
                </a:lnTo>
                <a:lnTo>
                  <a:pt x="3759041" y="5143500"/>
                </a:lnTo>
                <a:lnTo>
                  <a:pt x="0" y="5143500"/>
                </a:lnTo>
                <a:lnTo>
                  <a:pt x="0" y="0"/>
                </a:lnTo>
                <a:close/>
              </a:path>
            </a:pathLst>
          </a:custGeom>
          <a:blipFill>
            <a:blip r:embed="rId6"/>
            <a:stretch>
              <a:fillRect l="0" t="0" r="0" b="0"/>
            </a:stretch>
          </a:blipFill>
        </p:spPr>
      </p:sp>
      <p:sp>
        <p:nvSpPr>
          <p:cNvPr name="TextBox 7" id="7"/>
          <p:cNvSpPr txBox="true"/>
          <p:nvPr/>
        </p:nvSpPr>
        <p:spPr>
          <a:xfrm rot="0">
            <a:off x="2355212" y="2931429"/>
            <a:ext cx="12680170" cy="3070227"/>
          </a:xfrm>
          <a:prstGeom prst="rect">
            <a:avLst/>
          </a:prstGeom>
        </p:spPr>
        <p:txBody>
          <a:bodyPr anchor="t" rtlCol="false" tIns="0" lIns="0" bIns="0" rIns="0">
            <a:spAutoFit/>
          </a:bodyPr>
          <a:lstStyle/>
          <a:p>
            <a:pPr algn="ctr">
              <a:lnSpc>
                <a:spcPts val="8242"/>
              </a:lnSpc>
            </a:pPr>
            <a:r>
              <a:rPr lang="en-US" sz="5887">
                <a:solidFill>
                  <a:srgbClr val="445748"/>
                </a:solidFill>
                <a:latin typeface="Della Respira"/>
              </a:rPr>
              <a:t>EXPLORING ICT AS A CATALYST FOR TECHNOLOGICAL ADOPTION</a:t>
            </a:r>
          </a:p>
        </p:txBody>
      </p:sp>
      <p:sp>
        <p:nvSpPr>
          <p:cNvPr name="Freeform 8" id="8"/>
          <p:cNvSpPr/>
          <p:nvPr/>
        </p:nvSpPr>
        <p:spPr>
          <a:xfrm flipH="false" flipV="false" rot="-4042039">
            <a:off x="2022530" y="2028311"/>
            <a:ext cx="1071991" cy="812764"/>
          </a:xfrm>
          <a:custGeom>
            <a:avLst/>
            <a:gdLst/>
            <a:ahLst/>
            <a:cxnLst/>
            <a:rect r="r" b="b" t="t" l="l"/>
            <a:pathLst>
              <a:path h="812764" w="1071991">
                <a:moveTo>
                  <a:pt x="0" y="0"/>
                </a:moveTo>
                <a:lnTo>
                  <a:pt x="1071990" y="0"/>
                </a:lnTo>
                <a:lnTo>
                  <a:pt x="1071990" y="812764"/>
                </a:lnTo>
                <a:lnTo>
                  <a:pt x="0" y="81276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9" id="9"/>
          <p:cNvSpPr/>
          <p:nvPr/>
        </p:nvSpPr>
        <p:spPr>
          <a:xfrm flipH="false" flipV="false" rot="-2063084">
            <a:off x="2491057" y="2111698"/>
            <a:ext cx="1071991" cy="812764"/>
          </a:xfrm>
          <a:custGeom>
            <a:avLst/>
            <a:gdLst/>
            <a:ahLst/>
            <a:cxnLst/>
            <a:rect r="r" b="b" t="t" l="l"/>
            <a:pathLst>
              <a:path h="812764" w="1071991">
                <a:moveTo>
                  <a:pt x="0" y="0"/>
                </a:moveTo>
                <a:lnTo>
                  <a:pt x="1071991" y="0"/>
                </a:lnTo>
                <a:lnTo>
                  <a:pt x="1071991" y="812764"/>
                </a:lnTo>
                <a:lnTo>
                  <a:pt x="0" y="81276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0" id="10"/>
          <p:cNvSpPr/>
          <p:nvPr/>
        </p:nvSpPr>
        <p:spPr>
          <a:xfrm flipH="true" flipV="false" rot="5306180">
            <a:off x="15296047" y="2076667"/>
            <a:ext cx="1071991" cy="812764"/>
          </a:xfrm>
          <a:custGeom>
            <a:avLst/>
            <a:gdLst/>
            <a:ahLst/>
            <a:cxnLst/>
            <a:rect r="r" b="b" t="t" l="l"/>
            <a:pathLst>
              <a:path h="812764" w="1071991">
                <a:moveTo>
                  <a:pt x="1071991" y="0"/>
                </a:moveTo>
                <a:lnTo>
                  <a:pt x="0" y="0"/>
                </a:lnTo>
                <a:lnTo>
                  <a:pt x="0" y="812763"/>
                </a:lnTo>
                <a:lnTo>
                  <a:pt x="1071991" y="812763"/>
                </a:lnTo>
                <a:lnTo>
                  <a:pt x="1071991"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1" id="11"/>
          <p:cNvSpPr/>
          <p:nvPr/>
        </p:nvSpPr>
        <p:spPr>
          <a:xfrm flipH="true" flipV="false" rot="3229885">
            <a:off x="14786764" y="1957290"/>
            <a:ext cx="1071991" cy="812764"/>
          </a:xfrm>
          <a:custGeom>
            <a:avLst/>
            <a:gdLst/>
            <a:ahLst/>
            <a:cxnLst/>
            <a:rect r="r" b="b" t="t" l="l"/>
            <a:pathLst>
              <a:path h="812764" w="1071991">
                <a:moveTo>
                  <a:pt x="1071991" y="0"/>
                </a:moveTo>
                <a:lnTo>
                  <a:pt x="0" y="0"/>
                </a:lnTo>
                <a:lnTo>
                  <a:pt x="0" y="812764"/>
                </a:lnTo>
                <a:lnTo>
                  <a:pt x="1071991" y="812764"/>
                </a:lnTo>
                <a:lnTo>
                  <a:pt x="1071991"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2" id="12"/>
          <p:cNvSpPr txBox="true"/>
          <p:nvPr/>
        </p:nvSpPr>
        <p:spPr>
          <a:xfrm rot="0">
            <a:off x="3715560" y="6562504"/>
            <a:ext cx="10391129" cy="1724021"/>
          </a:xfrm>
          <a:prstGeom prst="rect">
            <a:avLst/>
          </a:prstGeom>
        </p:spPr>
        <p:txBody>
          <a:bodyPr anchor="t" rtlCol="false" tIns="0" lIns="0" bIns="0" rIns="0">
            <a:spAutoFit/>
          </a:bodyPr>
          <a:lstStyle/>
          <a:p>
            <a:pPr algn="ctr">
              <a:lnSpc>
                <a:spcPts val="12600"/>
              </a:lnSpc>
            </a:pPr>
            <a:r>
              <a:rPr lang="en-US" sz="9000">
                <a:solidFill>
                  <a:srgbClr val="445748"/>
                </a:solidFill>
                <a:latin typeface="Midan"/>
              </a:rPr>
              <a:t>Insights from Action Research</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0" y="18288000"/>
                </a:moveTo>
                <a:lnTo>
                  <a:pt x="0" y="0"/>
                </a:lnTo>
                <a:lnTo>
                  <a:pt x="10287000" y="0"/>
                </a:lnTo>
                <a:lnTo>
                  <a:pt x="10287000" y="18288000"/>
                </a:lnTo>
                <a:lnTo>
                  <a:pt x="0" y="18288000"/>
                </a:lnTo>
                <a:close/>
              </a:path>
            </a:pathLst>
          </a:custGeom>
          <a:blipFill>
            <a:blip r:embed="rId2"/>
            <a:stretch>
              <a:fillRect l="-86257" t="-19846" r="0" b="-19846"/>
            </a:stretch>
          </a:blipFill>
        </p:spPr>
      </p:sp>
      <p:sp>
        <p:nvSpPr>
          <p:cNvPr name="Freeform 3" id="3"/>
          <p:cNvSpPr/>
          <p:nvPr/>
        </p:nvSpPr>
        <p:spPr>
          <a:xfrm flipH="false" flipV="false" rot="0">
            <a:off x="0" y="738342"/>
            <a:ext cx="18288000" cy="1894295"/>
          </a:xfrm>
          <a:custGeom>
            <a:avLst/>
            <a:gdLst/>
            <a:ahLst/>
            <a:cxnLst/>
            <a:rect r="r" b="b" t="t" l="l"/>
            <a:pathLst>
              <a:path h="1894295" w="18288000">
                <a:moveTo>
                  <a:pt x="0" y="0"/>
                </a:moveTo>
                <a:lnTo>
                  <a:pt x="18288000" y="0"/>
                </a:lnTo>
                <a:lnTo>
                  <a:pt x="18288000" y="1894295"/>
                </a:lnTo>
                <a:lnTo>
                  <a:pt x="0" y="1894295"/>
                </a:lnTo>
                <a:lnTo>
                  <a:pt x="0" y="0"/>
                </a:lnTo>
                <a:close/>
              </a:path>
            </a:pathLst>
          </a:custGeom>
          <a:blipFill>
            <a:blip r:embed="rId3"/>
            <a:stretch>
              <a:fillRect l="0" t="0" r="0" b="-543214"/>
            </a:stretch>
          </a:blipFill>
        </p:spPr>
      </p:sp>
      <p:sp>
        <p:nvSpPr>
          <p:cNvPr name="Freeform 4" id="4"/>
          <p:cNvSpPr/>
          <p:nvPr/>
        </p:nvSpPr>
        <p:spPr>
          <a:xfrm flipH="false" flipV="false" rot="0">
            <a:off x="13545644" y="1142919"/>
            <a:ext cx="1431242" cy="1085142"/>
          </a:xfrm>
          <a:custGeom>
            <a:avLst/>
            <a:gdLst/>
            <a:ahLst/>
            <a:cxnLst/>
            <a:rect r="r" b="b" t="t" l="l"/>
            <a:pathLst>
              <a:path h="1085142" w="1431242">
                <a:moveTo>
                  <a:pt x="0" y="0"/>
                </a:moveTo>
                <a:lnTo>
                  <a:pt x="1431242" y="0"/>
                </a:lnTo>
                <a:lnTo>
                  <a:pt x="1431242" y="1085142"/>
                </a:lnTo>
                <a:lnTo>
                  <a:pt x="0" y="108514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true" flipV="false" rot="0">
            <a:off x="3307148" y="1142919"/>
            <a:ext cx="1431242" cy="1085142"/>
          </a:xfrm>
          <a:custGeom>
            <a:avLst/>
            <a:gdLst/>
            <a:ahLst/>
            <a:cxnLst/>
            <a:rect r="r" b="b" t="t" l="l"/>
            <a:pathLst>
              <a:path h="1085142" w="1431242">
                <a:moveTo>
                  <a:pt x="1431242" y="0"/>
                </a:moveTo>
                <a:lnTo>
                  <a:pt x="0" y="0"/>
                </a:lnTo>
                <a:lnTo>
                  <a:pt x="0" y="1085142"/>
                </a:lnTo>
                <a:lnTo>
                  <a:pt x="1431242" y="1085142"/>
                </a:lnTo>
                <a:lnTo>
                  <a:pt x="1431242"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6" id="6"/>
          <p:cNvGrpSpPr/>
          <p:nvPr/>
        </p:nvGrpSpPr>
        <p:grpSpPr>
          <a:xfrm rot="0">
            <a:off x="6481185" y="3575718"/>
            <a:ext cx="5325630" cy="4511122"/>
            <a:chOff x="0" y="0"/>
            <a:chExt cx="2374900" cy="2011680"/>
          </a:xfrm>
        </p:grpSpPr>
        <p:sp>
          <p:nvSpPr>
            <p:cNvPr name="Freeform 7" id="7"/>
            <p:cNvSpPr/>
            <p:nvPr/>
          </p:nvSpPr>
          <p:spPr>
            <a:xfrm flipH="false" flipV="false" rot="0">
              <a:off x="-2540" y="-2540"/>
              <a:ext cx="2377440" cy="2009140"/>
            </a:xfrm>
            <a:custGeom>
              <a:avLst/>
              <a:gdLst/>
              <a:ahLst/>
              <a:cxnLst/>
              <a:rect r="r" b="b" t="t" l="l"/>
              <a:pathLst>
                <a:path h="2009140" w="2377440">
                  <a:moveTo>
                    <a:pt x="2376170" y="1778000"/>
                  </a:moveTo>
                  <a:cubicBezTo>
                    <a:pt x="2374900" y="1276350"/>
                    <a:pt x="2359660" y="598170"/>
                    <a:pt x="2359660" y="97790"/>
                  </a:cubicBezTo>
                  <a:cubicBezTo>
                    <a:pt x="2359660" y="90170"/>
                    <a:pt x="2360930" y="82550"/>
                    <a:pt x="2360930" y="76200"/>
                  </a:cubicBezTo>
                  <a:cubicBezTo>
                    <a:pt x="2359660" y="74930"/>
                    <a:pt x="2358390" y="74930"/>
                    <a:pt x="2357120" y="73660"/>
                  </a:cubicBezTo>
                  <a:cubicBezTo>
                    <a:pt x="2357120" y="73660"/>
                    <a:pt x="2355850" y="74930"/>
                    <a:pt x="2355850" y="76200"/>
                  </a:cubicBezTo>
                  <a:cubicBezTo>
                    <a:pt x="2353310" y="82550"/>
                    <a:pt x="2348230" y="82550"/>
                    <a:pt x="2343150" y="82550"/>
                  </a:cubicBezTo>
                  <a:cubicBezTo>
                    <a:pt x="2336800" y="81280"/>
                    <a:pt x="2330450" y="74930"/>
                    <a:pt x="2322830" y="77470"/>
                  </a:cubicBezTo>
                  <a:cubicBezTo>
                    <a:pt x="2320290" y="78740"/>
                    <a:pt x="2315210" y="76200"/>
                    <a:pt x="2313940" y="73660"/>
                  </a:cubicBezTo>
                  <a:cubicBezTo>
                    <a:pt x="2310130" y="68580"/>
                    <a:pt x="2305050" y="68580"/>
                    <a:pt x="2299970" y="71120"/>
                  </a:cubicBezTo>
                  <a:cubicBezTo>
                    <a:pt x="2297430" y="72390"/>
                    <a:pt x="2294890" y="71120"/>
                    <a:pt x="2292350" y="71120"/>
                  </a:cubicBezTo>
                  <a:cubicBezTo>
                    <a:pt x="2288540" y="71120"/>
                    <a:pt x="2283460" y="69850"/>
                    <a:pt x="2279650" y="68580"/>
                  </a:cubicBezTo>
                  <a:cubicBezTo>
                    <a:pt x="2278380" y="68580"/>
                    <a:pt x="2275840" y="67310"/>
                    <a:pt x="2274570" y="67310"/>
                  </a:cubicBezTo>
                  <a:cubicBezTo>
                    <a:pt x="2270760" y="66040"/>
                    <a:pt x="2266950" y="62230"/>
                    <a:pt x="2263140" y="67310"/>
                  </a:cubicBezTo>
                  <a:cubicBezTo>
                    <a:pt x="2263140" y="67310"/>
                    <a:pt x="2260600" y="67310"/>
                    <a:pt x="2259330" y="66040"/>
                  </a:cubicBezTo>
                  <a:cubicBezTo>
                    <a:pt x="2258060" y="63500"/>
                    <a:pt x="2256790" y="59690"/>
                    <a:pt x="2255520" y="57150"/>
                  </a:cubicBezTo>
                  <a:cubicBezTo>
                    <a:pt x="2252980" y="53340"/>
                    <a:pt x="2252980" y="46990"/>
                    <a:pt x="2249170" y="44450"/>
                  </a:cubicBezTo>
                  <a:cubicBezTo>
                    <a:pt x="2246630" y="43180"/>
                    <a:pt x="2245360" y="41910"/>
                    <a:pt x="2244090" y="39370"/>
                  </a:cubicBezTo>
                  <a:cubicBezTo>
                    <a:pt x="2244090" y="38100"/>
                    <a:pt x="2241550" y="36830"/>
                    <a:pt x="2241550" y="35560"/>
                  </a:cubicBezTo>
                  <a:lnTo>
                    <a:pt x="2237740" y="31750"/>
                  </a:lnTo>
                  <a:cubicBezTo>
                    <a:pt x="2236470" y="29210"/>
                    <a:pt x="2235200" y="25400"/>
                    <a:pt x="2232660" y="24130"/>
                  </a:cubicBezTo>
                  <a:cubicBezTo>
                    <a:pt x="2227580" y="20320"/>
                    <a:pt x="2226310" y="15240"/>
                    <a:pt x="2228850" y="8890"/>
                  </a:cubicBezTo>
                  <a:cubicBezTo>
                    <a:pt x="2225040" y="7620"/>
                    <a:pt x="2222500" y="5080"/>
                    <a:pt x="2218690" y="5080"/>
                  </a:cubicBezTo>
                  <a:cubicBezTo>
                    <a:pt x="2203450" y="6350"/>
                    <a:pt x="2186940" y="8890"/>
                    <a:pt x="2171700" y="10160"/>
                  </a:cubicBezTo>
                  <a:cubicBezTo>
                    <a:pt x="2169160" y="10160"/>
                    <a:pt x="2165350" y="11430"/>
                    <a:pt x="2164080" y="12700"/>
                  </a:cubicBezTo>
                  <a:cubicBezTo>
                    <a:pt x="2153920" y="19050"/>
                    <a:pt x="2143760" y="13970"/>
                    <a:pt x="2133600" y="12700"/>
                  </a:cubicBezTo>
                  <a:cubicBezTo>
                    <a:pt x="2125980" y="12700"/>
                    <a:pt x="2118360" y="8890"/>
                    <a:pt x="2110740" y="7620"/>
                  </a:cubicBezTo>
                  <a:cubicBezTo>
                    <a:pt x="2101850" y="6350"/>
                    <a:pt x="2094230" y="7620"/>
                    <a:pt x="2085340" y="6350"/>
                  </a:cubicBezTo>
                  <a:cubicBezTo>
                    <a:pt x="2084070" y="6350"/>
                    <a:pt x="2082800" y="5080"/>
                    <a:pt x="2081530" y="3810"/>
                  </a:cubicBezTo>
                  <a:cubicBezTo>
                    <a:pt x="2078990" y="0"/>
                    <a:pt x="2073910" y="1270"/>
                    <a:pt x="2071370" y="2540"/>
                  </a:cubicBezTo>
                  <a:cubicBezTo>
                    <a:pt x="2067560" y="5080"/>
                    <a:pt x="2066290" y="8890"/>
                    <a:pt x="2063750" y="12700"/>
                  </a:cubicBezTo>
                  <a:cubicBezTo>
                    <a:pt x="2057400" y="13970"/>
                    <a:pt x="2048510" y="15240"/>
                    <a:pt x="2042160" y="19050"/>
                  </a:cubicBezTo>
                  <a:cubicBezTo>
                    <a:pt x="2037080" y="21590"/>
                    <a:pt x="2034540" y="22860"/>
                    <a:pt x="2030730" y="20320"/>
                  </a:cubicBezTo>
                  <a:lnTo>
                    <a:pt x="2029460" y="21590"/>
                  </a:lnTo>
                  <a:cubicBezTo>
                    <a:pt x="2032000" y="24130"/>
                    <a:pt x="2033270" y="27940"/>
                    <a:pt x="2035810" y="30480"/>
                  </a:cubicBezTo>
                  <a:cubicBezTo>
                    <a:pt x="2032000" y="31750"/>
                    <a:pt x="2026920" y="34290"/>
                    <a:pt x="2024380" y="33020"/>
                  </a:cubicBezTo>
                  <a:cubicBezTo>
                    <a:pt x="2018030" y="31750"/>
                    <a:pt x="2015490" y="34290"/>
                    <a:pt x="2010410" y="36830"/>
                  </a:cubicBezTo>
                  <a:cubicBezTo>
                    <a:pt x="2005330" y="40640"/>
                    <a:pt x="1998980" y="43180"/>
                    <a:pt x="1993900" y="45720"/>
                  </a:cubicBezTo>
                  <a:cubicBezTo>
                    <a:pt x="1992630" y="45720"/>
                    <a:pt x="1991360" y="45720"/>
                    <a:pt x="1990090" y="44450"/>
                  </a:cubicBezTo>
                  <a:cubicBezTo>
                    <a:pt x="1988820" y="44450"/>
                    <a:pt x="1987550" y="43180"/>
                    <a:pt x="1987550" y="43180"/>
                  </a:cubicBezTo>
                  <a:cubicBezTo>
                    <a:pt x="1981200" y="45720"/>
                    <a:pt x="1974850" y="48260"/>
                    <a:pt x="1968500" y="45720"/>
                  </a:cubicBezTo>
                  <a:cubicBezTo>
                    <a:pt x="1967230" y="45720"/>
                    <a:pt x="1967230" y="46990"/>
                    <a:pt x="1965960" y="46990"/>
                  </a:cubicBezTo>
                  <a:cubicBezTo>
                    <a:pt x="1958340" y="49530"/>
                    <a:pt x="1953260" y="58420"/>
                    <a:pt x="1943100" y="58420"/>
                  </a:cubicBezTo>
                  <a:cubicBezTo>
                    <a:pt x="1935480" y="58420"/>
                    <a:pt x="1927860" y="64770"/>
                    <a:pt x="1920240" y="64770"/>
                  </a:cubicBezTo>
                  <a:cubicBezTo>
                    <a:pt x="1911350" y="66040"/>
                    <a:pt x="1903730" y="68580"/>
                    <a:pt x="1896110" y="72390"/>
                  </a:cubicBezTo>
                  <a:cubicBezTo>
                    <a:pt x="1893570" y="73660"/>
                    <a:pt x="1891030" y="73660"/>
                    <a:pt x="1889760" y="73660"/>
                  </a:cubicBezTo>
                  <a:cubicBezTo>
                    <a:pt x="1883410" y="71120"/>
                    <a:pt x="1879600" y="74930"/>
                    <a:pt x="1877060" y="78740"/>
                  </a:cubicBezTo>
                  <a:cubicBezTo>
                    <a:pt x="1870710" y="87630"/>
                    <a:pt x="1860550" y="90170"/>
                    <a:pt x="1851660" y="92710"/>
                  </a:cubicBezTo>
                  <a:cubicBezTo>
                    <a:pt x="1840230" y="95250"/>
                    <a:pt x="1828800" y="96520"/>
                    <a:pt x="1817370" y="97790"/>
                  </a:cubicBezTo>
                  <a:cubicBezTo>
                    <a:pt x="1816100" y="97790"/>
                    <a:pt x="1814830" y="101600"/>
                    <a:pt x="1812290" y="102870"/>
                  </a:cubicBezTo>
                  <a:cubicBezTo>
                    <a:pt x="1811020" y="102870"/>
                    <a:pt x="1809750" y="101600"/>
                    <a:pt x="1809750" y="101600"/>
                  </a:cubicBezTo>
                  <a:cubicBezTo>
                    <a:pt x="1803400" y="109220"/>
                    <a:pt x="1799590" y="120650"/>
                    <a:pt x="1786890" y="119380"/>
                  </a:cubicBezTo>
                  <a:lnTo>
                    <a:pt x="1785620" y="119380"/>
                  </a:lnTo>
                  <a:cubicBezTo>
                    <a:pt x="1775460" y="125730"/>
                    <a:pt x="1765300" y="123190"/>
                    <a:pt x="1756410" y="120650"/>
                  </a:cubicBezTo>
                  <a:cubicBezTo>
                    <a:pt x="1753870" y="120650"/>
                    <a:pt x="1750060" y="118110"/>
                    <a:pt x="1748790" y="115570"/>
                  </a:cubicBezTo>
                  <a:cubicBezTo>
                    <a:pt x="1744980" y="107950"/>
                    <a:pt x="1734820" y="105410"/>
                    <a:pt x="1727200" y="107950"/>
                  </a:cubicBezTo>
                  <a:cubicBezTo>
                    <a:pt x="1720850" y="110490"/>
                    <a:pt x="1714500" y="111760"/>
                    <a:pt x="1708150" y="114300"/>
                  </a:cubicBezTo>
                  <a:cubicBezTo>
                    <a:pt x="1697990" y="116840"/>
                    <a:pt x="1689100" y="118110"/>
                    <a:pt x="1678940" y="113030"/>
                  </a:cubicBezTo>
                  <a:cubicBezTo>
                    <a:pt x="1668780" y="107950"/>
                    <a:pt x="1661160" y="111760"/>
                    <a:pt x="1656080" y="123190"/>
                  </a:cubicBezTo>
                  <a:cubicBezTo>
                    <a:pt x="1652270" y="130810"/>
                    <a:pt x="1642110" y="132080"/>
                    <a:pt x="1635760" y="125730"/>
                  </a:cubicBezTo>
                  <a:cubicBezTo>
                    <a:pt x="1631950" y="121920"/>
                    <a:pt x="1629410" y="123190"/>
                    <a:pt x="1625600" y="125730"/>
                  </a:cubicBezTo>
                  <a:lnTo>
                    <a:pt x="1617980" y="133350"/>
                  </a:lnTo>
                  <a:cubicBezTo>
                    <a:pt x="1616710" y="134620"/>
                    <a:pt x="1614170" y="134620"/>
                    <a:pt x="1612900" y="134620"/>
                  </a:cubicBezTo>
                  <a:lnTo>
                    <a:pt x="1605280" y="134620"/>
                  </a:lnTo>
                  <a:cubicBezTo>
                    <a:pt x="1600200" y="134620"/>
                    <a:pt x="1595120" y="133350"/>
                    <a:pt x="1590040" y="132080"/>
                  </a:cubicBezTo>
                  <a:cubicBezTo>
                    <a:pt x="1583690" y="130810"/>
                    <a:pt x="1578610" y="127000"/>
                    <a:pt x="1572260" y="125730"/>
                  </a:cubicBezTo>
                  <a:cubicBezTo>
                    <a:pt x="1562100" y="124460"/>
                    <a:pt x="1559560" y="115570"/>
                    <a:pt x="1555750" y="109220"/>
                  </a:cubicBezTo>
                  <a:cubicBezTo>
                    <a:pt x="1553210" y="105410"/>
                    <a:pt x="1548130" y="100330"/>
                    <a:pt x="1543050" y="101600"/>
                  </a:cubicBezTo>
                  <a:cubicBezTo>
                    <a:pt x="1537970" y="104140"/>
                    <a:pt x="1532890" y="101600"/>
                    <a:pt x="1529080" y="100330"/>
                  </a:cubicBezTo>
                  <a:cubicBezTo>
                    <a:pt x="1527810" y="100330"/>
                    <a:pt x="1525270" y="99060"/>
                    <a:pt x="1524000" y="99060"/>
                  </a:cubicBezTo>
                  <a:cubicBezTo>
                    <a:pt x="1515110" y="96520"/>
                    <a:pt x="1508760" y="101600"/>
                    <a:pt x="1502410" y="107950"/>
                  </a:cubicBezTo>
                  <a:lnTo>
                    <a:pt x="1497330" y="113030"/>
                  </a:lnTo>
                  <a:cubicBezTo>
                    <a:pt x="1496060" y="114300"/>
                    <a:pt x="1496060" y="116840"/>
                    <a:pt x="1494790" y="118110"/>
                  </a:cubicBezTo>
                  <a:cubicBezTo>
                    <a:pt x="1487170" y="124460"/>
                    <a:pt x="1479550" y="121920"/>
                    <a:pt x="1470660" y="118110"/>
                  </a:cubicBezTo>
                  <a:cubicBezTo>
                    <a:pt x="1463040" y="114300"/>
                    <a:pt x="1454150" y="118110"/>
                    <a:pt x="1451610" y="125730"/>
                  </a:cubicBezTo>
                  <a:cubicBezTo>
                    <a:pt x="1450340" y="130810"/>
                    <a:pt x="1449070" y="134620"/>
                    <a:pt x="1442720" y="137160"/>
                  </a:cubicBezTo>
                  <a:cubicBezTo>
                    <a:pt x="1436370" y="140970"/>
                    <a:pt x="1428750" y="143510"/>
                    <a:pt x="1427480" y="152400"/>
                  </a:cubicBezTo>
                  <a:cubicBezTo>
                    <a:pt x="1427480" y="153670"/>
                    <a:pt x="1426210" y="154940"/>
                    <a:pt x="1424940" y="154940"/>
                  </a:cubicBezTo>
                  <a:cubicBezTo>
                    <a:pt x="1421130" y="156210"/>
                    <a:pt x="1418590" y="157480"/>
                    <a:pt x="1414780" y="158750"/>
                  </a:cubicBezTo>
                  <a:lnTo>
                    <a:pt x="1403350" y="158750"/>
                  </a:lnTo>
                  <a:cubicBezTo>
                    <a:pt x="1395730" y="157480"/>
                    <a:pt x="1388110" y="154940"/>
                    <a:pt x="1380490" y="153670"/>
                  </a:cubicBezTo>
                  <a:cubicBezTo>
                    <a:pt x="1371600" y="152400"/>
                    <a:pt x="1363980" y="157480"/>
                    <a:pt x="1355090" y="158750"/>
                  </a:cubicBezTo>
                  <a:lnTo>
                    <a:pt x="1353820" y="160020"/>
                  </a:lnTo>
                  <a:cubicBezTo>
                    <a:pt x="1351280" y="163830"/>
                    <a:pt x="1347470" y="162560"/>
                    <a:pt x="1344930" y="160020"/>
                  </a:cubicBezTo>
                  <a:cubicBezTo>
                    <a:pt x="1339850" y="154940"/>
                    <a:pt x="1330960" y="153670"/>
                    <a:pt x="1324610" y="156210"/>
                  </a:cubicBezTo>
                  <a:cubicBezTo>
                    <a:pt x="1316990" y="160020"/>
                    <a:pt x="1309370" y="162560"/>
                    <a:pt x="1301750" y="165100"/>
                  </a:cubicBezTo>
                  <a:cubicBezTo>
                    <a:pt x="1299210" y="165100"/>
                    <a:pt x="1296670" y="163830"/>
                    <a:pt x="1295400" y="163830"/>
                  </a:cubicBezTo>
                  <a:cubicBezTo>
                    <a:pt x="1292860" y="163830"/>
                    <a:pt x="1289050" y="162560"/>
                    <a:pt x="1287780" y="163830"/>
                  </a:cubicBezTo>
                  <a:cubicBezTo>
                    <a:pt x="1277620" y="171450"/>
                    <a:pt x="1267460" y="168910"/>
                    <a:pt x="1258570" y="163830"/>
                  </a:cubicBezTo>
                  <a:cubicBezTo>
                    <a:pt x="1253490" y="161290"/>
                    <a:pt x="1245870" y="158750"/>
                    <a:pt x="1243330" y="151130"/>
                  </a:cubicBezTo>
                  <a:cubicBezTo>
                    <a:pt x="1242060" y="146050"/>
                    <a:pt x="1236980" y="140970"/>
                    <a:pt x="1233170" y="137160"/>
                  </a:cubicBezTo>
                  <a:cubicBezTo>
                    <a:pt x="1226820" y="130810"/>
                    <a:pt x="1220470" y="121920"/>
                    <a:pt x="1209040" y="121920"/>
                  </a:cubicBezTo>
                  <a:cubicBezTo>
                    <a:pt x="1206500" y="121920"/>
                    <a:pt x="1203960" y="116840"/>
                    <a:pt x="1202690" y="118110"/>
                  </a:cubicBezTo>
                  <a:cubicBezTo>
                    <a:pt x="1197610" y="119380"/>
                    <a:pt x="1197610" y="116840"/>
                    <a:pt x="1195070" y="114300"/>
                  </a:cubicBezTo>
                  <a:cubicBezTo>
                    <a:pt x="1192530" y="111760"/>
                    <a:pt x="1188720" y="109220"/>
                    <a:pt x="1186180" y="105410"/>
                  </a:cubicBezTo>
                  <a:cubicBezTo>
                    <a:pt x="1182370" y="100330"/>
                    <a:pt x="1178560" y="93980"/>
                    <a:pt x="1174750" y="88900"/>
                  </a:cubicBezTo>
                  <a:cubicBezTo>
                    <a:pt x="1170940" y="83820"/>
                    <a:pt x="1168400" y="77470"/>
                    <a:pt x="1164590" y="72390"/>
                  </a:cubicBezTo>
                  <a:cubicBezTo>
                    <a:pt x="1163320" y="71120"/>
                    <a:pt x="1159510" y="69850"/>
                    <a:pt x="1158240" y="71120"/>
                  </a:cubicBezTo>
                  <a:lnTo>
                    <a:pt x="1143000" y="78740"/>
                  </a:lnTo>
                  <a:cubicBezTo>
                    <a:pt x="1140460" y="80010"/>
                    <a:pt x="1139190" y="82550"/>
                    <a:pt x="1137920" y="85090"/>
                  </a:cubicBezTo>
                  <a:lnTo>
                    <a:pt x="1136650" y="83820"/>
                  </a:lnTo>
                  <a:cubicBezTo>
                    <a:pt x="1137920" y="80010"/>
                    <a:pt x="1139190" y="76200"/>
                    <a:pt x="1140460" y="74930"/>
                  </a:cubicBezTo>
                  <a:lnTo>
                    <a:pt x="1125220" y="71120"/>
                  </a:lnTo>
                  <a:cubicBezTo>
                    <a:pt x="1121410" y="69850"/>
                    <a:pt x="1115060" y="69850"/>
                    <a:pt x="1112520" y="69850"/>
                  </a:cubicBezTo>
                  <a:lnTo>
                    <a:pt x="1092200" y="69850"/>
                  </a:lnTo>
                  <a:cubicBezTo>
                    <a:pt x="1084580" y="69850"/>
                    <a:pt x="1078230" y="68580"/>
                    <a:pt x="1070610" y="69850"/>
                  </a:cubicBezTo>
                  <a:cubicBezTo>
                    <a:pt x="1065530" y="71120"/>
                    <a:pt x="1061720" y="68580"/>
                    <a:pt x="1057910" y="66040"/>
                  </a:cubicBezTo>
                  <a:cubicBezTo>
                    <a:pt x="1047750" y="58420"/>
                    <a:pt x="1037590" y="49530"/>
                    <a:pt x="1023620" y="53340"/>
                  </a:cubicBezTo>
                  <a:cubicBezTo>
                    <a:pt x="1022350" y="53340"/>
                    <a:pt x="1019810" y="52070"/>
                    <a:pt x="1018540" y="50800"/>
                  </a:cubicBezTo>
                  <a:cubicBezTo>
                    <a:pt x="1014730" y="49530"/>
                    <a:pt x="1012190" y="46990"/>
                    <a:pt x="1007110" y="44450"/>
                  </a:cubicBezTo>
                  <a:cubicBezTo>
                    <a:pt x="1007110" y="48260"/>
                    <a:pt x="1007110" y="49530"/>
                    <a:pt x="1008380" y="52070"/>
                  </a:cubicBezTo>
                  <a:cubicBezTo>
                    <a:pt x="1005840" y="54610"/>
                    <a:pt x="1004570" y="53340"/>
                    <a:pt x="1003300" y="52070"/>
                  </a:cubicBezTo>
                  <a:cubicBezTo>
                    <a:pt x="1002030" y="53340"/>
                    <a:pt x="1000760" y="55880"/>
                    <a:pt x="999490" y="55880"/>
                  </a:cubicBezTo>
                  <a:cubicBezTo>
                    <a:pt x="993140" y="58420"/>
                    <a:pt x="986790" y="59690"/>
                    <a:pt x="980440" y="62230"/>
                  </a:cubicBezTo>
                  <a:cubicBezTo>
                    <a:pt x="977900" y="63500"/>
                    <a:pt x="975360" y="64770"/>
                    <a:pt x="974090" y="66040"/>
                  </a:cubicBezTo>
                  <a:cubicBezTo>
                    <a:pt x="969010" y="69850"/>
                    <a:pt x="965200" y="76200"/>
                    <a:pt x="956310" y="74930"/>
                  </a:cubicBezTo>
                  <a:cubicBezTo>
                    <a:pt x="955040" y="74930"/>
                    <a:pt x="952500" y="77470"/>
                    <a:pt x="949960" y="77470"/>
                  </a:cubicBezTo>
                  <a:cubicBezTo>
                    <a:pt x="947420" y="78740"/>
                    <a:pt x="943610" y="78740"/>
                    <a:pt x="941070" y="80010"/>
                  </a:cubicBezTo>
                  <a:lnTo>
                    <a:pt x="938530" y="80010"/>
                  </a:lnTo>
                  <a:cubicBezTo>
                    <a:pt x="930910" y="82550"/>
                    <a:pt x="924560" y="85090"/>
                    <a:pt x="916940" y="86360"/>
                  </a:cubicBezTo>
                  <a:lnTo>
                    <a:pt x="911860" y="86360"/>
                  </a:lnTo>
                  <a:cubicBezTo>
                    <a:pt x="905510" y="86360"/>
                    <a:pt x="900430" y="85090"/>
                    <a:pt x="894080" y="85090"/>
                  </a:cubicBezTo>
                  <a:cubicBezTo>
                    <a:pt x="887730" y="85090"/>
                    <a:pt x="881380" y="87630"/>
                    <a:pt x="875030" y="87630"/>
                  </a:cubicBezTo>
                  <a:cubicBezTo>
                    <a:pt x="867410" y="87630"/>
                    <a:pt x="858520" y="87630"/>
                    <a:pt x="852170" y="82550"/>
                  </a:cubicBezTo>
                  <a:cubicBezTo>
                    <a:pt x="850900" y="81280"/>
                    <a:pt x="847090" y="81280"/>
                    <a:pt x="844550" y="82550"/>
                  </a:cubicBezTo>
                  <a:cubicBezTo>
                    <a:pt x="835660" y="83820"/>
                    <a:pt x="826770" y="85090"/>
                    <a:pt x="819150" y="87630"/>
                  </a:cubicBezTo>
                  <a:cubicBezTo>
                    <a:pt x="811530" y="90170"/>
                    <a:pt x="807720" y="87630"/>
                    <a:pt x="805180" y="81280"/>
                  </a:cubicBezTo>
                  <a:cubicBezTo>
                    <a:pt x="803910" y="78740"/>
                    <a:pt x="801370" y="76200"/>
                    <a:pt x="798830" y="73660"/>
                  </a:cubicBezTo>
                  <a:cubicBezTo>
                    <a:pt x="795020" y="71120"/>
                    <a:pt x="791210" y="67310"/>
                    <a:pt x="787400" y="67310"/>
                  </a:cubicBezTo>
                  <a:cubicBezTo>
                    <a:pt x="778510" y="67310"/>
                    <a:pt x="773430" y="62230"/>
                    <a:pt x="767080" y="58420"/>
                  </a:cubicBezTo>
                  <a:cubicBezTo>
                    <a:pt x="756920" y="52070"/>
                    <a:pt x="748030" y="44450"/>
                    <a:pt x="735330" y="45720"/>
                  </a:cubicBezTo>
                  <a:lnTo>
                    <a:pt x="735330" y="39370"/>
                  </a:lnTo>
                  <a:cubicBezTo>
                    <a:pt x="737870" y="39370"/>
                    <a:pt x="740410" y="39370"/>
                    <a:pt x="742950" y="38100"/>
                  </a:cubicBezTo>
                  <a:cubicBezTo>
                    <a:pt x="739140" y="35560"/>
                    <a:pt x="739140" y="31750"/>
                    <a:pt x="736600" y="29210"/>
                  </a:cubicBezTo>
                  <a:cubicBezTo>
                    <a:pt x="731520" y="25400"/>
                    <a:pt x="726440" y="24130"/>
                    <a:pt x="721360" y="21590"/>
                  </a:cubicBezTo>
                  <a:cubicBezTo>
                    <a:pt x="717550" y="20320"/>
                    <a:pt x="712470" y="20320"/>
                    <a:pt x="715010" y="26670"/>
                  </a:cubicBezTo>
                  <a:cubicBezTo>
                    <a:pt x="708660" y="27940"/>
                    <a:pt x="703580" y="27940"/>
                    <a:pt x="701040" y="30480"/>
                  </a:cubicBezTo>
                  <a:cubicBezTo>
                    <a:pt x="695960" y="34290"/>
                    <a:pt x="690880" y="31750"/>
                    <a:pt x="687070" y="29210"/>
                  </a:cubicBezTo>
                  <a:cubicBezTo>
                    <a:pt x="684530" y="27940"/>
                    <a:pt x="681990" y="26670"/>
                    <a:pt x="679450" y="27940"/>
                  </a:cubicBezTo>
                  <a:cubicBezTo>
                    <a:pt x="664210" y="35560"/>
                    <a:pt x="648970" y="31750"/>
                    <a:pt x="633730" y="31750"/>
                  </a:cubicBezTo>
                  <a:cubicBezTo>
                    <a:pt x="631190" y="31750"/>
                    <a:pt x="628650" y="30480"/>
                    <a:pt x="624840" y="30480"/>
                  </a:cubicBezTo>
                  <a:cubicBezTo>
                    <a:pt x="619760" y="29210"/>
                    <a:pt x="615950" y="26670"/>
                    <a:pt x="610870" y="25400"/>
                  </a:cubicBezTo>
                  <a:cubicBezTo>
                    <a:pt x="605790" y="24130"/>
                    <a:pt x="599440" y="22860"/>
                    <a:pt x="594360" y="21590"/>
                  </a:cubicBezTo>
                  <a:lnTo>
                    <a:pt x="590550" y="21590"/>
                  </a:lnTo>
                  <a:cubicBezTo>
                    <a:pt x="581660" y="21590"/>
                    <a:pt x="572770" y="22860"/>
                    <a:pt x="565150" y="22860"/>
                  </a:cubicBezTo>
                  <a:cubicBezTo>
                    <a:pt x="558800" y="22860"/>
                    <a:pt x="552450" y="20320"/>
                    <a:pt x="544830" y="19050"/>
                  </a:cubicBezTo>
                  <a:cubicBezTo>
                    <a:pt x="543560" y="8890"/>
                    <a:pt x="533400" y="11430"/>
                    <a:pt x="527050" y="6350"/>
                  </a:cubicBezTo>
                  <a:cubicBezTo>
                    <a:pt x="525780" y="5080"/>
                    <a:pt x="523240" y="6350"/>
                    <a:pt x="521970" y="6350"/>
                  </a:cubicBezTo>
                  <a:cubicBezTo>
                    <a:pt x="514350" y="5080"/>
                    <a:pt x="509270" y="8890"/>
                    <a:pt x="506730" y="15240"/>
                  </a:cubicBezTo>
                  <a:cubicBezTo>
                    <a:pt x="502920" y="21590"/>
                    <a:pt x="492760" y="24130"/>
                    <a:pt x="496570" y="34290"/>
                  </a:cubicBezTo>
                  <a:cubicBezTo>
                    <a:pt x="497840" y="35560"/>
                    <a:pt x="500380" y="36830"/>
                    <a:pt x="501650" y="39370"/>
                  </a:cubicBezTo>
                  <a:cubicBezTo>
                    <a:pt x="501650" y="43180"/>
                    <a:pt x="500380" y="45720"/>
                    <a:pt x="496570" y="44450"/>
                  </a:cubicBezTo>
                  <a:cubicBezTo>
                    <a:pt x="495300" y="44450"/>
                    <a:pt x="494030" y="46990"/>
                    <a:pt x="492760" y="48260"/>
                  </a:cubicBezTo>
                  <a:cubicBezTo>
                    <a:pt x="491490" y="49530"/>
                    <a:pt x="491490" y="52070"/>
                    <a:pt x="490220" y="52070"/>
                  </a:cubicBezTo>
                  <a:cubicBezTo>
                    <a:pt x="482600" y="54610"/>
                    <a:pt x="477520" y="60960"/>
                    <a:pt x="468630" y="59690"/>
                  </a:cubicBezTo>
                  <a:lnTo>
                    <a:pt x="466090" y="59690"/>
                  </a:lnTo>
                  <a:cubicBezTo>
                    <a:pt x="458470" y="66040"/>
                    <a:pt x="450850" y="64770"/>
                    <a:pt x="441960" y="63500"/>
                  </a:cubicBezTo>
                  <a:cubicBezTo>
                    <a:pt x="438150" y="62230"/>
                    <a:pt x="433070" y="63500"/>
                    <a:pt x="427990" y="63500"/>
                  </a:cubicBezTo>
                  <a:cubicBezTo>
                    <a:pt x="424180" y="63500"/>
                    <a:pt x="420370" y="63500"/>
                    <a:pt x="416560" y="60960"/>
                  </a:cubicBezTo>
                  <a:cubicBezTo>
                    <a:pt x="411480" y="58420"/>
                    <a:pt x="406400" y="54610"/>
                    <a:pt x="401320" y="52070"/>
                  </a:cubicBezTo>
                  <a:cubicBezTo>
                    <a:pt x="396240" y="49530"/>
                    <a:pt x="389890" y="49530"/>
                    <a:pt x="389890" y="40640"/>
                  </a:cubicBezTo>
                  <a:cubicBezTo>
                    <a:pt x="389890" y="39370"/>
                    <a:pt x="387350" y="38100"/>
                    <a:pt x="387350" y="36830"/>
                  </a:cubicBezTo>
                  <a:cubicBezTo>
                    <a:pt x="378460" y="44450"/>
                    <a:pt x="370840" y="50800"/>
                    <a:pt x="363220" y="57150"/>
                  </a:cubicBezTo>
                  <a:cubicBezTo>
                    <a:pt x="359410" y="60960"/>
                    <a:pt x="354330" y="66040"/>
                    <a:pt x="356870" y="72390"/>
                  </a:cubicBezTo>
                  <a:cubicBezTo>
                    <a:pt x="356870" y="73660"/>
                    <a:pt x="355600" y="74930"/>
                    <a:pt x="355600" y="76200"/>
                  </a:cubicBezTo>
                  <a:cubicBezTo>
                    <a:pt x="354330" y="78740"/>
                    <a:pt x="353060" y="81280"/>
                    <a:pt x="350520" y="82550"/>
                  </a:cubicBezTo>
                  <a:cubicBezTo>
                    <a:pt x="347980" y="86360"/>
                    <a:pt x="345440" y="90170"/>
                    <a:pt x="342900" y="95250"/>
                  </a:cubicBezTo>
                  <a:lnTo>
                    <a:pt x="335280" y="102870"/>
                  </a:lnTo>
                  <a:cubicBezTo>
                    <a:pt x="332740" y="106680"/>
                    <a:pt x="330200" y="110490"/>
                    <a:pt x="326390" y="113030"/>
                  </a:cubicBezTo>
                  <a:cubicBezTo>
                    <a:pt x="317500" y="120650"/>
                    <a:pt x="308610" y="128270"/>
                    <a:pt x="298450" y="135890"/>
                  </a:cubicBezTo>
                  <a:cubicBezTo>
                    <a:pt x="293370" y="140970"/>
                    <a:pt x="287020" y="144780"/>
                    <a:pt x="281940" y="149860"/>
                  </a:cubicBezTo>
                  <a:cubicBezTo>
                    <a:pt x="273050" y="157480"/>
                    <a:pt x="262890" y="163830"/>
                    <a:pt x="257810" y="175260"/>
                  </a:cubicBezTo>
                  <a:cubicBezTo>
                    <a:pt x="257810" y="176530"/>
                    <a:pt x="255270" y="177800"/>
                    <a:pt x="254000" y="179070"/>
                  </a:cubicBezTo>
                  <a:cubicBezTo>
                    <a:pt x="247650" y="184150"/>
                    <a:pt x="237490" y="184150"/>
                    <a:pt x="237490" y="194310"/>
                  </a:cubicBezTo>
                  <a:cubicBezTo>
                    <a:pt x="227330" y="194310"/>
                    <a:pt x="222250" y="201930"/>
                    <a:pt x="217170" y="208280"/>
                  </a:cubicBezTo>
                  <a:cubicBezTo>
                    <a:pt x="213360" y="213360"/>
                    <a:pt x="209550" y="219710"/>
                    <a:pt x="204470" y="223520"/>
                  </a:cubicBezTo>
                  <a:cubicBezTo>
                    <a:pt x="199390" y="226060"/>
                    <a:pt x="193040" y="224790"/>
                    <a:pt x="186690" y="224790"/>
                  </a:cubicBezTo>
                  <a:cubicBezTo>
                    <a:pt x="184150" y="224790"/>
                    <a:pt x="181610" y="224790"/>
                    <a:pt x="181610" y="226060"/>
                  </a:cubicBezTo>
                  <a:cubicBezTo>
                    <a:pt x="176530" y="231140"/>
                    <a:pt x="170180" y="234950"/>
                    <a:pt x="166370" y="241300"/>
                  </a:cubicBezTo>
                  <a:cubicBezTo>
                    <a:pt x="162560" y="247650"/>
                    <a:pt x="158750" y="251460"/>
                    <a:pt x="152400" y="252730"/>
                  </a:cubicBezTo>
                  <a:cubicBezTo>
                    <a:pt x="146050" y="254000"/>
                    <a:pt x="139700" y="260350"/>
                    <a:pt x="130810" y="256540"/>
                  </a:cubicBezTo>
                  <a:cubicBezTo>
                    <a:pt x="123190" y="254000"/>
                    <a:pt x="114300" y="256540"/>
                    <a:pt x="109220" y="251460"/>
                  </a:cubicBezTo>
                  <a:cubicBezTo>
                    <a:pt x="99060" y="252730"/>
                    <a:pt x="91440" y="255270"/>
                    <a:pt x="82550" y="256540"/>
                  </a:cubicBezTo>
                  <a:cubicBezTo>
                    <a:pt x="72390" y="259080"/>
                    <a:pt x="60960" y="257810"/>
                    <a:pt x="52070" y="265430"/>
                  </a:cubicBezTo>
                  <a:cubicBezTo>
                    <a:pt x="44450" y="271780"/>
                    <a:pt x="38100" y="278130"/>
                    <a:pt x="26670" y="276860"/>
                  </a:cubicBezTo>
                  <a:cubicBezTo>
                    <a:pt x="27940" y="284480"/>
                    <a:pt x="29210" y="290830"/>
                    <a:pt x="30480" y="298450"/>
                  </a:cubicBezTo>
                  <a:cubicBezTo>
                    <a:pt x="33020" y="318770"/>
                    <a:pt x="35560" y="339090"/>
                    <a:pt x="36830" y="359410"/>
                  </a:cubicBezTo>
                  <a:cubicBezTo>
                    <a:pt x="40640" y="384810"/>
                    <a:pt x="41910" y="408940"/>
                    <a:pt x="39370" y="433070"/>
                  </a:cubicBezTo>
                  <a:cubicBezTo>
                    <a:pt x="36830" y="467360"/>
                    <a:pt x="25400" y="1640840"/>
                    <a:pt x="13970" y="1672590"/>
                  </a:cubicBezTo>
                  <a:lnTo>
                    <a:pt x="2540" y="1699260"/>
                  </a:lnTo>
                  <a:cubicBezTo>
                    <a:pt x="0" y="1705610"/>
                    <a:pt x="3810" y="1709420"/>
                    <a:pt x="10160" y="1710690"/>
                  </a:cubicBezTo>
                  <a:cubicBezTo>
                    <a:pt x="17780" y="1711960"/>
                    <a:pt x="20320" y="1717040"/>
                    <a:pt x="22860" y="1723390"/>
                  </a:cubicBezTo>
                  <a:cubicBezTo>
                    <a:pt x="25400" y="1733550"/>
                    <a:pt x="21590" y="1743710"/>
                    <a:pt x="26670" y="1753870"/>
                  </a:cubicBezTo>
                  <a:cubicBezTo>
                    <a:pt x="29210" y="1758950"/>
                    <a:pt x="26670" y="1767840"/>
                    <a:pt x="25400" y="1775460"/>
                  </a:cubicBezTo>
                  <a:cubicBezTo>
                    <a:pt x="24130" y="1785620"/>
                    <a:pt x="26670" y="1795780"/>
                    <a:pt x="30480" y="1804670"/>
                  </a:cubicBezTo>
                  <a:cubicBezTo>
                    <a:pt x="39370" y="1819910"/>
                    <a:pt x="40640" y="1837690"/>
                    <a:pt x="40640" y="1854200"/>
                  </a:cubicBezTo>
                  <a:cubicBezTo>
                    <a:pt x="40640" y="1858010"/>
                    <a:pt x="41910" y="1861820"/>
                    <a:pt x="43180" y="1864360"/>
                  </a:cubicBezTo>
                  <a:cubicBezTo>
                    <a:pt x="45720" y="1866900"/>
                    <a:pt x="50800" y="1869440"/>
                    <a:pt x="55880" y="1870710"/>
                  </a:cubicBezTo>
                  <a:lnTo>
                    <a:pt x="86360" y="1885950"/>
                  </a:lnTo>
                  <a:cubicBezTo>
                    <a:pt x="100330" y="1893570"/>
                    <a:pt x="111760" y="1892300"/>
                    <a:pt x="124460" y="1883410"/>
                  </a:cubicBezTo>
                  <a:cubicBezTo>
                    <a:pt x="125730" y="1882140"/>
                    <a:pt x="129540" y="1880870"/>
                    <a:pt x="130810" y="1880870"/>
                  </a:cubicBezTo>
                  <a:cubicBezTo>
                    <a:pt x="139700" y="1882140"/>
                    <a:pt x="148590" y="1882140"/>
                    <a:pt x="156210" y="1889760"/>
                  </a:cubicBezTo>
                  <a:cubicBezTo>
                    <a:pt x="165100" y="1897380"/>
                    <a:pt x="177800" y="1902460"/>
                    <a:pt x="187960" y="1908810"/>
                  </a:cubicBezTo>
                  <a:cubicBezTo>
                    <a:pt x="194310" y="1912620"/>
                    <a:pt x="201930" y="1917700"/>
                    <a:pt x="205740" y="1922780"/>
                  </a:cubicBezTo>
                  <a:cubicBezTo>
                    <a:pt x="208280" y="1925320"/>
                    <a:pt x="210820" y="1927860"/>
                    <a:pt x="213360" y="1929130"/>
                  </a:cubicBezTo>
                  <a:cubicBezTo>
                    <a:pt x="227330" y="1934210"/>
                    <a:pt x="234950" y="1946910"/>
                    <a:pt x="243840" y="1957070"/>
                  </a:cubicBezTo>
                  <a:cubicBezTo>
                    <a:pt x="251460" y="1965960"/>
                    <a:pt x="261620" y="1971040"/>
                    <a:pt x="273050" y="1972310"/>
                  </a:cubicBezTo>
                  <a:cubicBezTo>
                    <a:pt x="285750" y="1974850"/>
                    <a:pt x="298450" y="1976120"/>
                    <a:pt x="311150" y="1978660"/>
                  </a:cubicBezTo>
                  <a:cubicBezTo>
                    <a:pt x="316230" y="1979930"/>
                    <a:pt x="322580" y="1981200"/>
                    <a:pt x="327660" y="1983740"/>
                  </a:cubicBezTo>
                  <a:cubicBezTo>
                    <a:pt x="334010" y="1986280"/>
                    <a:pt x="340360" y="1986280"/>
                    <a:pt x="345440" y="1990090"/>
                  </a:cubicBezTo>
                  <a:cubicBezTo>
                    <a:pt x="353060" y="1996440"/>
                    <a:pt x="360680" y="2000250"/>
                    <a:pt x="370840" y="1997710"/>
                  </a:cubicBezTo>
                  <a:cubicBezTo>
                    <a:pt x="374650" y="1996440"/>
                    <a:pt x="379730" y="1998980"/>
                    <a:pt x="383540" y="2000250"/>
                  </a:cubicBezTo>
                  <a:cubicBezTo>
                    <a:pt x="384810" y="2000250"/>
                    <a:pt x="386080" y="2001520"/>
                    <a:pt x="387350" y="2001520"/>
                  </a:cubicBezTo>
                  <a:cubicBezTo>
                    <a:pt x="401320" y="2002790"/>
                    <a:pt x="414020" y="2000250"/>
                    <a:pt x="426720" y="1997710"/>
                  </a:cubicBezTo>
                  <a:cubicBezTo>
                    <a:pt x="431800" y="1996440"/>
                    <a:pt x="436880" y="1995170"/>
                    <a:pt x="441960" y="1992630"/>
                  </a:cubicBezTo>
                  <a:cubicBezTo>
                    <a:pt x="455930" y="1986280"/>
                    <a:pt x="469900" y="1979930"/>
                    <a:pt x="482600" y="1972310"/>
                  </a:cubicBezTo>
                  <a:cubicBezTo>
                    <a:pt x="491490" y="1967230"/>
                    <a:pt x="500380" y="1962150"/>
                    <a:pt x="510540" y="1967230"/>
                  </a:cubicBezTo>
                  <a:lnTo>
                    <a:pt x="515620" y="1967230"/>
                  </a:lnTo>
                  <a:cubicBezTo>
                    <a:pt x="524510" y="1967230"/>
                    <a:pt x="533400" y="1965960"/>
                    <a:pt x="541020" y="1964690"/>
                  </a:cubicBezTo>
                  <a:cubicBezTo>
                    <a:pt x="542290" y="1964690"/>
                    <a:pt x="544830" y="1964690"/>
                    <a:pt x="544830" y="1963420"/>
                  </a:cubicBezTo>
                  <a:cubicBezTo>
                    <a:pt x="548640" y="1958340"/>
                    <a:pt x="554990" y="1958340"/>
                    <a:pt x="561340" y="1957070"/>
                  </a:cubicBezTo>
                  <a:cubicBezTo>
                    <a:pt x="571500" y="1955800"/>
                    <a:pt x="581660" y="1955800"/>
                    <a:pt x="589280" y="1949450"/>
                  </a:cubicBezTo>
                  <a:cubicBezTo>
                    <a:pt x="596900" y="1944370"/>
                    <a:pt x="604520" y="1943100"/>
                    <a:pt x="613410" y="1941830"/>
                  </a:cubicBezTo>
                  <a:cubicBezTo>
                    <a:pt x="614680" y="1941830"/>
                    <a:pt x="617220" y="1940560"/>
                    <a:pt x="618490" y="1940560"/>
                  </a:cubicBezTo>
                  <a:cubicBezTo>
                    <a:pt x="624840" y="1939290"/>
                    <a:pt x="631190" y="1935480"/>
                    <a:pt x="636270" y="1936750"/>
                  </a:cubicBezTo>
                  <a:cubicBezTo>
                    <a:pt x="647700" y="1939290"/>
                    <a:pt x="652780" y="1935480"/>
                    <a:pt x="660400" y="1925320"/>
                  </a:cubicBezTo>
                  <a:cubicBezTo>
                    <a:pt x="661670" y="1922780"/>
                    <a:pt x="665480" y="1921510"/>
                    <a:pt x="668020" y="1920240"/>
                  </a:cubicBezTo>
                  <a:cubicBezTo>
                    <a:pt x="674370" y="1918970"/>
                    <a:pt x="680720" y="1920240"/>
                    <a:pt x="687070" y="1918970"/>
                  </a:cubicBezTo>
                  <a:cubicBezTo>
                    <a:pt x="690880" y="1918970"/>
                    <a:pt x="694690" y="1915160"/>
                    <a:pt x="697230" y="1915160"/>
                  </a:cubicBezTo>
                  <a:cubicBezTo>
                    <a:pt x="707390" y="1916430"/>
                    <a:pt x="718820" y="1912620"/>
                    <a:pt x="727710" y="1918970"/>
                  </a:cubicBezTo>
                  <a:cubicBezTo>
                    <a:pt x="728980" y="1920240"/>
                    <a:pt x="731520" y="1920240"/>
                    <a:pt x="734060" y="1920240"/>
                  </a:cubicBezTo>
                  <a:cubicBezTo>
                    <a:pt x="750570" y="1921510"/>
                    <a:pt x="764540" y="1926590"/>
                    <a:pt x="775970" y="1936750"/>
                  </a:cubicBezTo>
                  <a:cubicBezTo>
                    <a:pt x="779780" y="1940560"/>
                    <a:pt x="784860" y="1943100"/>
                    <a:pt x="788670" y="1945640"/>
                  </a:cubicBezTo>
                  <a:cubicBezTo>
                    <a:pt x="792480" y="1948180"/>
                    <a:pt x="797560" y="1948180"/>
                    <a:pt x="801370" y="1949450"/>
                  </a:cubicBezTo>
                  <a:cubicBezTo>
                    <a:pt x="805180" y="1950720"/>
                    <a:pt x="807720" y="1951990"/>
                    <a:pt x="811530" y="1951990"/>
                  </a:cubicBezTo>
                  <a:cubicBezTo>
                    <a:pt x="817880" y="1951990"/>
                    <a:pt x="822960" y="1954530"/>
                    <a:pt x="826770" y="1959610"/>
                  </a:cubicBezTo>
                  <a:cubicBezTo>
                    <a:pt x="828040" y="1960880"/>
                    <a:pt x="829310" y="1962150"/>
                    <a:pt x="830580" y="1964690"/>
                  </a:cubicBezTo>
                  <a:cubicBezTo>
                    <a:pt x="829310" y="1968500"/>
                    <a:pt x="836930" y="1978660"/>
                    <a:pt x="842010" y="1978660"/>
                  </a:cubicBezTo>
                  <a:cubicBezTo>
                    <a:pt x="850900" y="1978660"/>
                    <a:pt x="859790" y="1981200"/>
                    <a:pt x="867410" y="1987550"/>
                  </a:cubicBezTo>
                  <a:cubicBezTo>
                    <a:pt x="868680" y="1988820"/>
                    <a:pt x="871220" y="1988820"/>
                    <a:pt x="873760" y="1987550"/>
                  </a:cubicBezTo>
                  <a:cubicBezTo>
                    <a:pt x="877570" y="1986280"/>
                    <a:pt x="880110" y="1986280"/>
                    <a:pt x="882650" y="1990090"/>
                  </a:cubicBezTo>
                  <a:cubicBezTo>
                    <a:pt x="883920" y="1991360"/>
                    <a:pt x="889000" y="1991360"/>
                    <a:pt x="891540" y="1991360"/>
                  </a:cubicBezTo>
                  <a:cubicBezTo>
                    <a:pt x="897890" y="1991360"/>
                    <a:pt x="905510" y="1990090"/>
                    <a:pt x="911860" y="1991360"/>
                  </a:cubicBezTo>
                  <a:cubicBezTo>
                    <a:pt x="923290" y="1992630"/>
                    <a:pt x="933450" y="1993900"/>
                    <a:pt x="944880" y="1996440"/>
                  </a:cubicBezTo>
                  <a:cubicBezTo>
                    <a:pt x="947420" y="1996440"/>
                    <a:pt x="949960" y="1997710"/>
                    <a:pt x="951230" y="1998980"/>
                  </a:cubicBezTo>
                  <a:cubicBezTo>
                    <a:pt x="953770" y="2005330"/>
                    <a:pt x="960120" y="2005330"/>
                    <a:pt x="963930" y="2006600"/>
                  </a:cubicBezTo>
                  <a:cubicBezTo>
                    <a:pt x="967740" y="2007870"/>
                    <a:pt x="972820" y="2009140"/>
                    <a:pt x="975360" y="2009140"/>
                  </a:cubicBezTo>
                  <a:cubicBezTo>
                    <a:pt x="976630" y="2007870"/>
                    <a:pt x="979170" y="2006600"/>
                    <a:pt x="981710" y="2004060"/>
                  </a:cubicBezTo>
                  <a:cubicBezTo>
                    <a:pt x="976630" y="2004060"/>
                    <a:pt x="974090" y="2005330"/>
                    <a:pt x="971550" y="2005330"/>
                  </a:cubicBezTo>
                  <a:cubicBezTo>
                    <a:pt x="976630" y="1998980"/>
                    <a:pt x="981710" y="1997710"/>
                    <a:pt x="988060" y="2001520"/>
                  </a:cubicBezTo>
                  <a:cubicBezTo>
                    <a:pt x="995680" y="2007870"/>
                    <a:pt x="1002030" y="2007870"/>
                    <a:pt x="1010920" y="2001520"/>
                  </a:cubicBezTo>
                  <a:lnTo>
                    <a:pt x="1018540" y="1997710"/>
                  </a:lnTo>
                  <a:lnTo>
                    <a:pt x="1018540" y="1991360"/>
                  </a:lnTo>
                  <a:cubicBezTo>
                    <a:pt x="1022350" y="1992630"/>
                    <a:pt x="1026160" y="1995170"/>
                    <a:pt x="1028700" y="1995170"/>
                  </a:cubicBezTo>
                  <a:cubicBezTo>
                    <a:pt x="1036320" y="1991360"/>
                    <a:pt x="1043940" y="1987550"/>
                    <a:pt x="1050290" y="1982470"/>
                  </a:cubicBezTo>
                  <a:cubicBezTo>
                    <a:pt x="1057910" y="1977390"/>
                    <a:pt x="1064260" y="1971040"/>
                    <a:pt x="1070610" y="1965960"/>
                  </a:cubicBezTo>
                  <a:cubicBezTo>
                    <a:pt x="1071880" y="1965960"/>
                    <a:pt x="1071880" y="1964690"/>
                    <a:pt x="1073150" y="1964690"/>
                  </a:cubicBezTo>
                  <a:cubicBezTo>
                    <a:pt x="1082040" y="1962150"/>
                    <a:pt x="1089660" y="1960880"/>
                    <a:pt x="1098550" y="1958340"/>
                  </a:cubicBezTo>
                  <a:cubicBezTo>
                    <a:pt x="1103630" y="1957070"/>
                    <a:pt x="1107440" y="1954530"/>
                    <a:pt x="1112520" y="1953260"/>
                  </a:cubicBezTo>
                  <a:cubicBezTo>
                    <a:pt x="1116330" y="1951990"/>
                    <a:pt x="1118870" y="1951990"/>
                    <a:pt x="1122680" y="1950720"/>
                  </a:cubicBezTo>
                  <a:lnTo>
                    <a:pt x="1135380" y="1950720"/>
                  </a:lnTo>
                  <a:cubicBezTo>
                    <a:pt x="1137920" y="1950720"/>
                    <a:pt x="1141730" y="1950720"/>
                    <a:pt x="1144270" y="1949450"/>
                  </a:cubicBezTo>
                  <a:cubicBezTo>
                    <a:pt x="1145540" y="1946910"/>
                    <a:pt x="1148080" y="1943100"/>
                    <a:pt x="1149350" y="1943100"/>
                  </a:cubicBezTo>
                  <a:cubicBezTo>
                    <a:pt x="1153160" y="1943100"/>
                    <a:pt x="1155700" y="1945640"/>
                    <a:pt x="1159510" y="1946910"/>
                  </a:cubicBezTo>
                  <a:cubicBezTo>
                    <a:pt x="1160780" y="1946910"/>
                    <a:pt x="1160780" y="1948180"/>
                    <a:pt x="1160780" y="1949450"/>
                  </a:cubicBezTo>
                  <a:cubicBezTo>
                    <a:pt x="1165860" y="1954530"/>
                    <a:pt x="1169670" y="1960880"/>
                    <a:pt x="1174750" y="1965960"/>
                  </a:cubicBezTo>
                  <a:cubicBezTo>
                    <a:pt x="1181100" y="1972310"/>
                    <a:pt x="1187450" y="1972310"/>
                    <a:pt x="1191260" y="1968500"/>
                  </a:cubicBezTo>
                  <a:cubicBezTo>
                    <a:pt x="1197610" y="1963420"/>
                    <a:pt x="1202690" y="1959610"/>
                    <a:pt x="1211580" y="1962150"/>
                  </a:cubicBezTo>
                  <a:cubicBezTo>
                    <a:pt x="1212850" y="1962150"/>
                    <a:pt x="1215390" y="1963420"/>
                    <a:pt x="1216660" y="1962150"/>
                  </a:cubicBezTo>
                  <a:cubicBezTo>
                    <a:pt x="1223010" y="1959610"/>
                    <a:pt x="1230630" y="1957070"/>
                    <a:pt x="1236980" y="1953260"/>
                  </a:cubicBezTo>
                  <a:cubicBezTo>
                    <a:pt x="1240790" y="1951990"/>
                    <a:pt x="1245870" y="1951990"/>
                    <a:pt x="1247140" y="1949450"/>
                  </a:cubicBezTo>
                  <a:cubicBezTo>
                    <a:pt x="1250950" y="1941830"/>
                    <a:pt x="1257300" y="1938020"/>
                    <a:pt x="1263650" y="1932940"/>
                  </a:cubicBezTo>
                  <a:cubicBezTo>
                    <a:pt x="1267460" y="1929130"/>
                    <a:pt x="1271270" y="1924050"/>
                    <a:pt x="1275080" y="1922780"/>
                  </a:cubicBezTo>
                  <a:cubicBezTo>
                    <a:pt x="1283970" y="1920240"/>
                    <a:pt x="1290320" y="1912620"/>
                    <a:pt x="1297940" y="1907540"/>
                  </a:cubicBezTo>
                  <a:cubicBezTo>
                    <a:pt x="1304290" y="1903730"/>
                    <a:pt x="1308100" y="1896110"/>
                    <a:pt x="1314450" y="1894840"/>
                  </a:cubicBezTo>
                  <a:cubicBezTo>
                    <a:pt x="1324610" y="1892300"/>
                    <a:pt x="1332230" y="1885950"/>
                    <a:pt x="1341120" y="1879600"/>
                  </a:cubicBezTo>
                  <a:cubicBezTo>
                    <a:pt x="1346200" y="1875790"/>
                    <a:pt x="1352550" y="1873250"/>
                    <a:pt x="1358900" y="1874520"/>
                  </a:cubicBezTo>
                  <a:cubicBezTo>
                    <a:pt x="1362710" y="1875790"/>
                    <a:pt x="1367790" y="1874520"/>
                    <a:pt x="1370330" y="1873250"/>
                  </a:cubicBezTo>
                  <a:cubicBezTo>
                    <a:pt x="1375410" y="1870710"/>
                    <a:pt x="1380490" y="1866900"/>
                    <a:pt x="1385570" y="1864360"/>
                  </a:cubicBezTo>
                  <a:cubicBezTo>
                    <a:pt x="1389380" y="1861820"/>
                    <a:pt x="1393190" y="1859280"/>
                    <a:pt x="1397000" y="1859280"/>
                  </a:cubicBezTo>
                  <a:cubicBezTo>
                    <a:pt x="1409700" y="1858010"/>
                    <a:pt x="1419860" y="1855470"/>
                    <a:pt x="1426210" y="1842770"/>
                  </a:cubicBezTo>
                  <a:cubicBezTo>
                    <a:pt x="1428750" y="1837690"/>
                    <a:pt x="1441450" y="1831340"/>
                    <a:pt x="1446530" y="1833880"/>
                  </a:cubicBezTo>
                  <a:cubicBezTo>
                    <a:pt x="1455420" y="1837690"/>
                    <a:pt x="1461770" y="1835150"/>
                    <a:pt x="1466850" y="1827530"/>
                  </a:cubicBezTo>
                  <a:cubicBezTo>
                    <a:pt x="1470660" y="1823720"/>
                    <a:pt x="1475740" y="1824990"/>
                    <a:pt x="1479550" y="1827530"/>
                  </a:cubicBezTo>
                  <a:cubicBezTo>
                    <a:pt x="1482090" y="1830070"/>
                    <a:pt x="1484630" y="1831340"/>
                    <a:pt x="1487170" y="1831340"/>
                  </a:cubicBezTo>
                  <a:cubicBezTo>
                    <a:pt x="1496060" y="1832610"/>
                    <a:pt x="1506220" y="1831340"/>
                    <a:pt x="1515110" y="1832610"/>
                  </a:cubicBezTo>
                  <a:cubicBezTo>
                    <a:pt x="1522730" y="1833880"/>
                    <a:pt x="1530350" y="1831340"/>
                    <a:pt x="1535430" y="1826260"/>
                  </a:cubicBezTo>
                  <a:cubicBezTo>
                    <a:pt x="1540510" y="1821180"/>
                    <a:pt x="1544320" y="1821180"/>
                    <a:pt x="1551940" y="1823720"/>
                  </a:cubicBezTo>
                  <a:cubicBezTo>
                    <a:pt x="1558290" y="1826260"/>
                    <a:pt x="1563370" y="1832610"/>
                    <a:pt x="1572260" y="1831340"/>
                  </a:cubicBezTo>
                  <a:cubicBezTo>
                    <a:pt x="1579880" y="1830070"/>
                    <a:pt x="1588770" y="1833880"/>
                    <a:pt x="1597660" y="1830070"/>
                  </a:cubicBezTo>
                  <a:lnTo>
                    <a:pt x="1602740" y="1830070"/>
                  </a:lnTo>
                  <a:cubicBezTo>
                    <a:pt x="1610360" y="1832610"/>
                    <a:pt x="1617980" y="1833880"/>
                    <a:pt x="1624330" y="1840230"/>
                  </a:cubicBezTo>
                  <a:cubicBezTo>
                    <a:pt x="1631950" y="1846580"/>
                    <a:pt x="1633220" y="1799590"/>
                    <a:pt x="1640840" y="1804670"/>
                  </a:cubicBezTo>
                  <a:cubicBezTo>
                    <a:pt x="1652270" y="1812290"/>
                    <a:pt x="1649730" y="1804670"/>
                    <a:pt x="1661160" y="1811020"/>
                  </a:cubicBezTo>
                  <a:cubicBezTo>
                    <a:pt x="1670050" y="1814830"/>
                    <a:pt x="1666240" y="1800860"/>
                    <a:pt x="1676400" y="1803400"/>
                  </a:cubicBezTo>
                  <a:cubicBezTo>
                    <a:pt x="1677670" y="1803400"/>
                    <a:pt x="1692910" y="1813560"/>
                    <a:pt x="1692910" y="1812290"/>
                  </a:cubicBezTo>
                  <a:cubicBezTo>
                    <a:pt x="1699260" y="1808480"/>
                    <a:pt x="1705610" y="1770380"/>
                    <a:pt x="1711960" y="1771650"/>
                  </a:cubicBezTo>
                  <a:cubicBezTo>
                    <a:pt x="1724660" y="1775460"/>
                    <a:pt x="1736090" y="1772920"/>
                    <a:pt x="1747520" y="1767840"/>
                  </a:cubicBezTo>
                  <a:cubicBezTo>
                    <a:pt x="1753870" y="1765300"/>
                    <a:pt x="1764030" y="1756410"/>
                    <a:pt x="1769110" y="1760220"/>
                  </a:cubicBezTo>
                  <a:cubicBezTo>
                    <a:pt x="1778000" y="1766570"/>
                    <a:pt x="1786890" y="1769110"/>
                    <a:pt x="1797050" y="1770380"/>
                  </a:cubicBezTo>
                  <a:cubicBezTo>
                    <a:pt x="1798320" y="1770380"/>
                    <a:pt x="1799590" y="1771650"/>
                    <a:pt x="1800860" y="1772920"/>
                  </a:cubicBezTo>
                  <a:cubicBezTo>
                    <a:pt x="1804670" y="1778000"/>
                    <a:pt x="1822450" y="1764030"/>
                    <a:pt x="1826260" y="1769110"/>
                  </a:cubicBezTo>
                  <a:cubicBezTo>
                    <a:pt x="1831340" y="1776730"/>
                    <a:pt x="1836420" y="1784350"/>
                    <a:pt x="1841500" y="1790700"/>
                  </a:cubicBezTo>
                  <a:cubicBezTo>
                    <a:pt x="1844040" y="1793240"/>
                    <a:pt x="1847850" y="1794510"/>
                    <a:pt x="1849120" y="1797050"/>
                  </a:cubicBezTo>
                  <a:cubicBezTo>
                    <a:pt x="1850390" y="1803400"/>
                    <a:pt x="1852930" y="1805940"/>
                    <a:pt x="1859280" y="1805940"/>
                  </a:cubicBezTo>
                  <a:cubicBezTo>
                    <a:pt x="1863090" y="1805940"/>
                    <a:pt x="1866900" y="1807210"/>
                    <a:pt x="1869440" y="1809750"/>
                  </a:cubicBezTo>
                  <a:cubicBezTo>
                    <a:pt x="1875790" y="1813560"/>
                    <a:pt x="1880870" y="1817370"/>
                    <a:pt x="1885950" y="1821180"/>
                  </a:cubicBezTo>
                  <a:cubicBezTo>
                    <a:pt x="1892300" y="1824990"/>
                    <a:pt x="1898650" y="1828800"/>
                    <a:pt x="1901190" y="1835150"/>
                  </a:cubicBezTo>
                  <a:cubicBezTo>
                    <a:pt x="1902460" y="1837690"/>
                    <a:pt x="1903730" y="1838960"/>
                    <a:pt x="1905000" y="1840230"/>
                  </a:cubicBezTo>
                  <a:cubicBezTo>
                    <a:pt x="1910080" y="1845310"/>
                    <a:pt x="1915160" y="1849120"/>
                    <a:pt x="1920240" y="1854200"/>
                  </a:cubicBezTo>
                  <a:cubicBezTo>
                    <a:pt x="1927860" y="1860550"/>
                    <a:pt x="1934210" y="1868170"/>
                    <a:pt x="1941830" y="1874520"/>
                  </a:cubicBezTo>
                  <a:cubicBezTo>
                    <a:pt x="1944370" y="1875790"/>
                    <a:pt x="1946910" y="1878330"/>
                    <a:pt x="1949450" y="1879600"/>
                  </a:cubicBezTo>
                  <a:cubicBezTo>
                    <a:pt x="1954530" y="1882140"/>
                    <a:pt x="1959610" y="1884680"/>
                    <a:pt x="1963420" y="1888490"/>
                  </a:cubicBezTo>
                  <a:cubicBezTo>
                    <a:pt x="1967230" y="1892300"/>
                    <a:pt x="1985010" y="1869440"/>
                    <a:pt x="1987550" y="1874520"/>
                  </a:cubicBezTo>
                  <a:cubicBezTo>
                    <a:pt x="1987550" y="1875790"/>
                    <a:pt x="1988820" y="1875790"/>
                    <a:pt x="1990090" y="1875790"/>
                  </a:cubicBezTo>
                  <a:cubicBezTo>
                    <a:pt x="1997710" y="1882140"/>
                    <a:pt x="2005330" y="1879600"/>
                    <a:pt x="2012950" y="1877060"/>
                  </a:cubicBezTo>
                  <a:cubicBezTo>
                    <a:pt x="2015490" y="1875790"/>
                    <a:pt x="2018030" y="1874520"/>
                    <a:pt x="2019300" y="1875790"/>
                  </a:cubicBezTo>
                  <a:cubicBezTo>
                    <a:pt x="2028190" y="1879600"/>
                    <a:pt x="2034540" y="1888490"/>
                    <a:pt x="2045970" y="1889760"/>
                  </a:cubicBezTo>
                  <a:cubicBezTo>
                    <a:pt x="2045970" y="1889760"/>
                    <a:pt x="2047240" y="1889760"/>
                    <a:pt x="2047240" y="1891030"/>
                  </a:cubicBezTo>
                  <a:cubicBezTo>
                    <a:pt x="2049780" y="1898650"/>
                    <a:pt x="2057400" y="1898650"/>
                    <a:pt x="2063750" y="1899920"/>
                  </a:cubicBezTo>
                  <a:cubicBezTo>
                    <a:pt x="2067560" y="1899920"/>
                    <a:pt x="2071370" y="1901190"/>
                    <a:pt x="2073910" y="1902460"/>
                  </a:cubicBezTo>
                  <a:cubicBezTo>
                    <a:pt x="2081530" y="1906270"/>
                    <a:pt x="2089150" y="1911350"/>
                    <a:pt x="2098040" y="1913890"/>
                  </a:cubicBezTo>
                  <a:cubicBezTo>
                    <a:pt x="2109470" y="1917700"/>
                    <a:pt x="2120900" y="1920240"/>
                    <a:pt x="2129790" y="1926590"/>
                  </a:cubicBezTo>
                  <a:cubicBezTo>
                    <a:pt x="2131060" y="1926590"/>
                    <a:pt x="2132330" y="1926590"/>
                    <a:pt x="2132330" y="1927860"/>
                  </a:cubicBezTo>
                  <a:cubicBezTo>
                    <a:pt x="2136140" y="1930400"/>
                    <a:pt x="2142490" y="1931670"/>
                    <a:pt x="2145030" y="1935480"/>
                  </a:cubicBezTo>
                  <a:cubicBezTo>
                    <a:pt x="2148840" y="1943100"/>
                    <a:pt x="2159000" y="1941830"/>
                    <a:pt x="2164080" y="1948180"/>
                  </a:cubicBezTo>
                  <a:lnTo>
                    <a:pt x="2165350" y="1948180"/>
                  </a:lnTo>
                  <a:cubicBezTo>
                    <a:pt x="2170430" y="1948180"/>
                    <a:pt x="2175510" y="1949450"/>
                    <a:pt x="2181860" y="1949450"/>
                  </a:cubicBezTo>
                  <a:cubicBezTo>
                    <a:pt x="2184400" y="1948180"/>
                    <a:pt x="2188210" y="1945640"/>
                    <a:pt x="2190750" y="1945640"/>
                  </a:cubicBezTo>
                  <a:cubicBezTo>
                    <a:pt x="2202180" y="1949450"/>
                    <a:pt x="2213610" y="1949450"/>
                    <a:pt x="2221230" y="1939290"/>
                  </a:cubicBezTo>
                  <a:cubicBezTo>
                    <a:pt x="2222500" y="1938020"/>
                    <a:pt x="2225040" y="1938020"/>
                    <a:pt x="2227580" y="1938020"/>
                  </a:cubicBezTo>
                  <a:lnTo>
                    <a:pt x="2237740" y="1938020"/>
                  </a:lnTo>
                  <a:cubicBezTo>
                    <a:pt x="2249170" y="1935480"/>
                    <a:pt x="2259330" y="1932940"/>
                    <a:pt x="2270760" y="1931670"/>
                  </a:cubicBezTo>
                  <a:cubicBezTo>
                    <a:pt x="2275840" y="1930400"/>
                    <a:pt x="2282190" y="1932940"/>
                    <a:pt x="2287270" y="1934210"/>
                  </a:cubicBezTo>
                  <a:cubicBezTo>
                    <a:pt x="2292350" y="1935480"/>
                    <a:pt x="2297430" y="1935480"/>
                    <a:pt x="2302510" y="1935480"/>
                  </a:cubicBezTo>
                  <a:cubicBezTo>
                    <a:pt x="2308860" y="1935480"/>
                    <a:pt x="2313940" y="1932940"/>
                    <a:pt x="2320290" y="1932940"/>
                  </a:cubicBezTo>
                  <a:cubicBezTo>
                    <a:pt x="2325370" y="1931670"/>
                    <a:pt x="2331720" y="1931670"/>
                    <a:pt x="2336800" y="1930400"/>
                  </a:cubicBezTo>
                  <a:cubicBezTo>
                    <a:pt x="2348230" y="1927860"/>
                    <a:pt x="2358390" y="1925320"/>
                    <a:pt x="2369820" y="1924050"/>
                  </a:cubicBezTo>
                  <a:cubicBezTo>
                    <a:pt x="2377440" y="1880870"/>
                    <a:pt x="2376170" y="1830070"/>
                    <a:pt x="2376170" y="1778000"/>
                  </a:cubicBezTo>
                  <a:close/>
                </a:path>
              </a:pathLst>
            </a:custGeom>
            <a:blipFill>
              <a:blip r:embed="rId3"/>
              <a:stretch>
                <a:fillRect l="-138480" t="0" r="-738871" b="-670061"/>
              </a:stretch>
            </a:blipFill>
          </p:spPr>
        </p:sp>
      </p:grpSp>
      <p:grpSp>
        <p:nvGrpSpPr>
          <p:cNvPr name="Group 8" id="8"/>
          <p:cNvGrpSpPr/>
          <p:nvPr/>
        </p:nvGrpSpPr>
        <p:grpSpPr>
          <a:xfrm rot="0">
            <a:off x="6705262" y="3765524"/>
            <a:ext cx="4877476" cy="4131509"/>
            <a:chOff x="0" y="0"/>
            <a:chExt cx="2374900" cy="2011680"/>
          </a:xfrm>
        </p:grpSpPr>
        <p:sp>
          <p:nvSpPr>
            <p:cNvPr name="Freeform 9" id="9"/>
            <p:cNvSpPr/>
            <p:nvPr/>
          </p:nvSpPr>
          <p:spPr>
            <a:xfrm flipH="false" flipV="false" rot="0">
              <a:off x="-2540" y="-2540"/>
              <a:ext cx="2377440" cy="2009140"/>
            </a:xfrm>
            <a:custGeom>
              <a:avLst/>
              <a:gdLst/>
              <a:ahLst/>
              <a:cxnLst/>
              <a:rect r="r" b="b" t="t" l="l"/>
              <a:pathLst>
                <a:path h="2009140" w="2377440">
                  <a:moveTo>
                    <a:pt x="2376170" y="1778000"/>
                  </a:moveTo>
                  <a:cubicBezTo>
                    <a:pt x="2374900" y="1276350"/>
                    <a:pt x="2359660" y="598170"/>
                    <a:pt x="2359660" y="97790"/>
                  </a:cubicBezTo>
                  <a:cubicBezTo>
                    <a:pt x="2359660" y="90170"/>
                    <a:pt x="2360930" y="82550"/>
                    <a:pt x="2360930" y="76200"/>
                  </a:cubicBezTo>
                  <a:cubicBezTo>
                    <a:pt x="2359660" y="74930"/>
                    <a:pt x="2358390" y="74930"/>
                    <a:pt x="2357120" y="73660"/>
                  </a:cubicBezTo>
                  <a:cubicBezTo>
                    <a:pt x="2357120" y="73660"/>
                    <a:pt x="2355850" y="74930"/>
                    <a:pt x="2355850" y="76200"/>
                  </a:cubicBezTo>
                  <a:cubicBezTo>
                    <a:pt x="2353310" y="82550"/>
                    <a:pt x="2348230" y="82550"/>
                    <a:pt x="2343150" y="82550"/>
                  </a:cubicBezTo>
                  <a:cubicBezTo>
                    <a:pt x="2336800" y="81280"/>
                    <a:pt x="2330450" y="74930"/>
                    <a:pt x="2322830" y="77470"/>
                  </a:cubicBezTo>
                  <a:cubicBezTo>
                    <a:pt x="2320290" y="78740"/>
                    <a:pt x="2315210" y="76200"/>
                    <a:pt x="2313940" y="73660"/>
                  </a:cubicBezTo>
                  <a:cubicBezTo>
                    <a:pt x="2310130" y="68580"/>
                    <a:pt x="2305050" y="68580"/>
                    <a:pt x="2299970" y="71120"/>
                  </a:cubicBezTo>
                  <a:cubicBezTo>
                    <a:pt x="2297430" y="72390"/>
                    <a:pt x="2294890" y="71120"/>
                    <a:pt x="2292350" y="71120"/>
                  </a:cubicBezTo>
                  <a:cubicBezTo>
                    <a:pt x="2288540" y="71120"/>
                    <a:pt x="2283460" y="69850"/>
                    <a:pt x="2279650" y="68580"/>
                  </a:cubicBezTo>
                  <a:cubicBezTo>
                    <a:pt x="2278380" y="68580"/>
                    <a:pt x="2275840" y="67310"/>
                    <a:pt x="2274570" y="67310"/>
                  </a:cubicBezTo>
                  <a:cubicBezTo>
                    <a:pt x="2270760" y="66040"/>
                    <a:pt x="2266950" y="62230"/>
                    <a:pt x="2263140" y="67310"/>
                  </a:cubicBezTo>
                  <a:cubicBezTo>
                    <a:pt x="2263140" y="67310"/>
                    <a:pt x="2260600" y="67310"/>
                    <a:pt x="2259330" y="66040"/>
                  </a:cubicBezTo>
                  <a:cubicBezTo>
                    <a:pt x="2258060" y="63500"/>
                    <a:pt x="2256790" y="59690"/>
                    <a:pt x="2255520" y="57150"/>
                  </a:cubicBezTo>
                  <a:cubicBezTo>
                    <a:pt x="2252980" y="53340"/>
                    <a:pt x="2252980" y="46990"/>
                    <a:pt x="2249170" y="44450"/>
                  </a:cubicBezTo>
                  <a:cubicBezTo>
                    <a:pt x="2246630" y="43180"/>
                    <a:pt x="2245360" y="41910"/>
                    <a:pt x="2244090" y="39370"/>
                  </a:cubicBezTo>
                  <a:cubicBezTo>
                    <a:pt x="2244090" y="38100"/>
                    <a:pt x="2241550" y="36830"/>
                    <a:pt x="2241550" y="35560"/>
                  </a:cubicBezTo>
                  <a:lnTo>
                    <a:pt x="2237740" y="31750"/>
                  </a:lnTo>
                  <a:cubicBezTo>
                    <a:pt x="2236470" y="29210"/>
                    <a:pt x="2235200" y="25400"/>
                    <a:pt x="2232660" y="24130"/>
                  </a:cubicBezTo>
                  <a:cubicBezTo>
                    <a:pt x="2227580" y="20320"/>
                    <a:pt x="2226310" y="15240"/>
                    <a:pt x="2228850" y="8890"/>
                  </a:cubicBezTo>
                  <a:cubicBezTo>
                    <a:pt x="2225040" y="7620"/>
                    <a:pt x="2222500" y="5080"/>
                    <a:pt x="2218690" y="5080"/>
                  </a:cubicBezTo>
                  <a:cubicBezTo>
                    <a:pt x="2203450" y="6350"/>
                    <a:pt x="2186940" y="8890"/>
                    <a:pt x="2171700" y="10160"/>
                  </a:cubicBezTo>
                  <a:cubicBezTo>
                    <a:pt x="2169160" y="10160"/>
                    <a:pt x="2165350" y="11430"/>
                    <a:pt x="2164080" y="12700"/>
                  </a:cubicBezTo>
                  <a:cubicBezTo>
                    <a:pt x="2153920" y="19050"/>
                    <a:pt x="2143760" y="13970"/>
                    <a:pt x="2133600" y="12700"/>
                  </a:cubicBezTo>
                  <a:cubicBezTo>
                    <a:pt x="2125980" y="12700"/>
                    <a:pt x="2118360" y="8890"/>
                    <a:pt x="2110740" y="7620"/>
                  </a:cubicBezTo>
                  <a:cubicBezTo>
                    <a:pt x="2101850" y="6350"/>
                    <a:pt x="2094230" y="7620"/>
                    <a:pt x="2085340" y="6350"/>
                  </a:cubicBezTo>
                  <a:cubicBezTo>
                    <a:pt x="2084070" y="6350"/>
                    <a:pt x="2082800" y="5080"/>
                    <a:pt x="2081530" y="3810"/>
                  </a:cubicBezTo>
                  <a:cubicBezTo>
                    <a:pt x="2078990" y="0"/>
                    <a:pt x="2073910" y="1270"/>
                    <a:pt x="2071370" y="2540"/>
                  </a:cubicBezTo>
                  <a:cubicBezTo>
                    <a:pt x="2067560" y="5080"/>
                    <a:pt x="2066290" y="8890"/>
                    <a:pt x="2063750" y="12700"/>
                  </a:cubicBezTo>
                  <a:cubicBezTo>
                    <a:pt x="2057400" y="13970"/>
                    <a:pt x="2048510" y="15240"/>
                    <a:pt x="2042160" y="19050"/>
                  </a:cubicBezTo>
                  <a:cubicBezTo>
                    <a:pt x="2037080" y="21590"/>
                    <a:pt x="2034540" y="22860"/>
                    <a:pt x="2030730" y="20320"/>
                  </a:cubicBezTo>
                  <a:lnTo>
                    <a:pt x="2029460" y="21590"/>
                  </a:lnTo>
                  <a:cubicBezTo>
                    <a:pt x="2032000" y="24130"/>
                    <a:pt x="2033270" y="27940"/>
                    <a:pt x="2035810" y="30480"/>
                  </a:cubicBezTo>
                  <a:cubicBezTo>
                    <a:pt x="2032000" y="31750"/>
                    <a:pt x="2026920" y="34290"/>
                    <a:pt x="2024380" y="33020"/>
                  </a:cubicBezTo>
                  <a:cubicBezTo>
                    <a:pt x="2018030" y="31750"/>
                    <a:pt x="2015490" y="34290"/>
                    <a:pt x="2010410" y="36830"/>
                  </a:cubicBezTo>
                  <a:cubicBezTo>
                    <a:pt x="2005330" y="40640"/>
                    <a:pt x="1998980" y="43180"/>
                    <a:pt x="1993900" y="45720"/>
                  </a:cubicBezTo>
                  <a:cubicBezTo>
                    <a:pt x="1992630" y="45720"/>
                    <a:pt x="1991360" y="45720"/>
                    <a:pt x="1990090" y="44450"/>
                  </a:cubicBezTo>
                  <a:cubicBezTo>
                    <a:pt x="1988820" y="44450"/>
                    <a:pt x="1987550" y="43180"/>
                    <a:pt x="1987550" y="43180"/>
                  </a:cubicBezTo>
                  <a:cubicBezTo>
                    <a:pt x="1981200" y="45720"/>
                    <a:pt x="1974850" y="48260"/>
                    <a:pt x="1968500" y="45720"/>
                  </a:cubicBezTo>
                  <a:cubicBezTo>
                    <a:pt x="1967230" y="45720"/>
                    <a:pt x="1967230" y="46990"/>
                    <a:pt x="1965960" y="46990"/>
                  </a:cubicBezTo>
                  <a:cubicBezTo>
                    <a:pt x="1958340" y="49530"/>
                    <a:pt x="1953260" y="58420"/>
                    <a:pt x="1943100" y="58420"/>
                  </a:cubicBezTo>
                  <a:cubicBezTo>
                    <a:pt x="1935480" y="58420"/>
                    <a:pt x="1927860" y="64770"/>
                    <a:pt x="1920240" y="64770"/>
                  </a:cubicBezTo>
                  <a:cubicBezTo>
                    <a:pt x="1911350" y="66040"/>
                    <a:pt x="1903730" y="68580"/>
                    <a:pt x="1896110" y="72390"/>
                  </a:cubicBezTo>
                  <a:cubicBezTo>
                    <a:pt x="1893570" y="73660"/>
                    <a:pt x="1891030" y="73660"/>
                    <a:pt x="1889760" y="73660"/>
                  </a:cubicBezTo>
                  <a:cubicBezTo>
                    <a:pt x="1883410" y="71120"/>
                    <a:pt x="1879600" y="74930"/>
                    <a:pt x="1877060" y="78740"/>
                  </a:cubicBezTo>
                  <a:cubicBezTo>
                    <a:pt x="1870710" y="87630"/>
                    <a:pt x="1860550" y="90170"/>
                    <a:pt x="1851660" y="92710"/>
                  </a:cubicBezTo>
                  <a:cubicBezTo>
                    <a:pt x="1840230" y="95250"/>
                    <a:pt x="1828800" y="96520"/>
                    <a:pt x="1817370" y="97790"/>
                  </a:cubicBezTo>
                  <a:cubicBezTo>
                    <a:pt x="1816100" y="97790"/>
                    <a:pt x="1814830" y="101600"/>
                    <a:pt x="1812290" y="102870"/>
                  </a:cubicBezTo>
                  <a:cubicBezTo>
                    <a:pt x="1811020" y="102870"/>
                    <a:pt x="1809750" y="101600"/>
                    <a:pt x="1809750" y="101600"/>
                  </a:cubicBezTo>
                  <a:cubicBezTo>
                    <a:pt x="1803400" y="109220"/>
                    <a:pt x="1799590" y="120650"/>
                    <a:pt x="1786890" y="119380"/>
                  </a:cubicBezTo>
                  <a:lnTo>
                    <a:pt x="1785620" y="119380"/>
                  </a:lnTo>
                  <a:cubicBezTo>
                    <a:pt x="1775460" y="125730"/>
                    <a:pt x="1765300" y="123190"/>
                    <a:pt x="1756410" y="120650"/>
                  </a:cubicBezTo>
                  <a:cubicBezTo>
                    <a:pt x="1753870" y="120650"/>
                    <a:pt x="1750060" y="118110"/>
                    <a:pt x="1748790" y="115570"/>
                  </a:cubicBezTo>
                  <a:cubicBezTo>
                    <a:pt x="1744980" y="107950"/>
                    <a:pt x="1734820" y="105410"/>
                    <a:pt x="1727200" y="107950"/>
                  </a:cubicBezTo>
                  <a:cubicBezTo>
                    <a:pt x="1720850" y="110490"/>
                    <a:pt x="1714500" y="111760"/>
                    <a:pt x="1708150" y="114300"/>
                  </a:cubicBezTo>
                  <a:cubicBezTo>
                    <a:pt x="1697990" y="116840"/>
                    <a:pt x="1689100" y="118110"/>
                    <a:pt x="1678940" y="113030"/>
                  </a:cubicBezTo>
                  <a:cubicBezTo>
                    <a:pt x="1668780" y="107950"/>
                    <a:pt x="1661160" y="111760"/>
                    <a:pt x="1656080" y="123190"/>
                  </a:cubicBezTo>
                  <a:cubicBezTo>
                    <a:pt x="1652270" y="130810"/>
                    <a:pt x="1642110" y="132080"/>
                    <a:pt x="1635760" y="125730"/>
                  </a:cubicBezTo>
                  <a:cubicBezTo>
                    <a:pt x="1631950" y="121920"/>
                    <a:pt x="1629410" y="123190"/>
                    <a:pt x="1625600" y="125730"/>
                  </a:cubicBezTo>
                  <a:lnTo>
                    <a:pt x="1617980" y="133350"/>
                  </a:lnTo>
                  <a:cubicBezTo>
                    <a:pt x="1616710" y="134620"/>
                    <a:pt x="1614170" y="134620"/>
                    <a:pt x="1612900" y="134620"/>
                  </a:cubicBezTo>
                  <a:lnTo>
                    <a:pt x="1605280" y="134620"/>
                  </a:lnTo>
                  <a:cubicBezTo>
                    <a:pt x="1600200" y="134620"/>
                    <a:pt x="1595120" y="133350"/>
                    <a:pt x="1590040" y="132080"/>
                  </a:cubicBezTo>
                  <a:cubicBezTo>
                    <a:pt x="1583690" y="130810"/>
                    <a:pt x="1578610" y="127000"/>
                    <a:pt x="1572260" y="125730"/>
                  </a:cubicBezTo>
                  <a:cubicBezTo>
                    <a:pt x="1562100" y="124460"/>
                    <a:pt x="1559560" y="115570"/>
                    <a:pt x="1555750" y="109220"/>
                  </a:cubicBezTo>
                  <a:cubicBezTo>
                    <a:pt x="1553210" y="105410"/>
                    <a:pt x="1548130" y="100330"/>
                    <a:pt x="1543050" y="101600"/>
                  </a:cubicBezTo>
                  <a:cubicBezTo>
                    <a:pt x="1537970" y="104140"/>
                    <a:pt x="1532890" y="101600"/>
                    <a:pt x="1529080" y="100330"/>
                  </a:cubicBezTo>
                  <a:cubicBezTo>
                    <a:pt x="1527810" y="100330"/>
                    <a:pt x="1525270" y="99060"/>
                    <a:pt x="1524000" y="99060"/>
                  </a:cubicBezTo>
                  <a:cubicBezTo>
                    <a:pt x="1515110" y="96520"/>
                    <a:pt x="1508760" y="101600"/>
                    <a:pt x="1502410" y="107950"/>
                  </a:cubicBezTo>
                  <a:lnTo>
                    <a:pt x="1497330" y="113030"/>
                  </a:lnTo>
                  <a:cubicBezTo>
                    <a:pt x="1496060" y="114300"/>
                    <a:pt x="1496060" y="116840"/>
                    <a:pt x="1494790" y="118110"/>
                  </a:cubicBezTo>
                  <a:cubicBezTo>
                    <a:pt x="1487170" y="124460"/>
                    <a:pt x="1479550" y="121920"/>
                    <a:pt x="1470660" y="118110"/>
                  </a:cubicBezTo>
                  <a:cubicBezTo>
                    <a:pt x="1463040" y="114300"/>
                    <a:pt x="1454150" y="118110"/>
                    <a:pt x="1451610" y="125730"/>
                  </a:cubicBezTo>
                  <a:cubicBezTo>
                    <a:pt x="1450340" y="130810"/>
                    <a:pt x="1449070" y="134620"/>
                    <a:pt x="1442720" y="137160"/>
                  </a:cubicBezTo>
                  <a:cubicBezTo>
                    <a:pt x="1436370" y="140970"/>
                    <a:pt x="1428750" y="143510"/>
                    <a:pt x="1427480" y="152400"/>
                  </a:cubicBezTo>
                  <a:cubicBezTo>
                    <a:pt x="1427480" y="153670"/>
                    <a:pt x="1426210" y="154940"/>
                    <a:pt x="1424940" y="154940"/>
                  </a:cubicBezTo>
                  <a:cubicBezTo>
                    <a:pt x="1421130" y="156210"/>
                    <a:pt x="1418590" y="157480"/>
                    <a:pt x="1414780" y="158750"/>
                  </a:cubicBezTo>
                  <a:lnTo>
                    <a:pt x="1403350" y="158750"/>
                  </a:lnTo>
                  <a:cubicBezTo>
                    <a:pt x="1395730" y="157480"/>
                    <a:pt x="1388110" y="154940"/>
                    <a:pt x="1380490" y="153670"/>
                  </a:cubicBezTo>
                  <a:cubicBezTo>
                    <a:pt x="1371600" y="152400"/>
                    <a:pt x="1363980" y="157480"/>
                    <a:pt x="1355090" y="158750"/>
                  </a:cubicBezTo>
                  <a:lnTo>
                    <a:pt x="1353820" y="160020"/>
                  </a:lnTo>
                  <a:cubicBezTo>
                    <a:pt x="1351280" y="163830"/>
                    <a:pt x="1347470" y="162560"/>
                    <a:pt x="1344930" y="160020"/>
                  </a:cubicBezTo>
                  <a:cubicBezTo>
                    <a:pt x="1339850" y="154940"/>
                    <a:pt x="1330960" y="153670"/>
                    <a:pt x="1324610" y="156210"/>
                  </a:cubicBezTo>
                  <a:cubicBezTo>
                    <a:pt x="1316990" y="160020"/>
                    <a:pt x="1309370" y="162560"/>
                    <a:pt x="1301750" y="165100"/>
                  </a:cubicBezTo>
                  <a:cubicBezTo>
                    <a:pt x="1299210" y="165100"/>
                    <a:pt x="1296670" y="163830"/>
                    <a:pt x="1295400" y="163830"/>
                  </a:cubicBezTo>
                  <a:cubicBezTo>
                    <a:pt x="1292860" y="163830"/>
                    <a:pt x="1289050" y="162560"/>
                    <a:pt x="1287780" y="163830"/>
                  </a:cubicBezTo>
                  <a:cubicBezTo>
                    <a:pt x="1277620" y="171450"/>
                    <a:pt x="1267460" y="168910"/>
                    <a:pt x="1258570" y="163830"/>
                  </a:cubicBezTo>
                  <a:cubicBezTo>
                    <a:pt x="1253490" y="161290"/>
                    <a:pt x="1245870" y="158750"/>
                    <a:pt x="1243330" y="151130"/>
                  </a:cubicBezTo>
                  <a:cubicBezTo>
                    <a:pt x="1242060" y="146050"/>
                    <a:pt x="1236980" y="140970"/>
                    <a:pt x="1233170" y="137160"/>
                  </a:cubicBezTo>
                  <a:cubicBezTo>
                    <a:pt x="1226820" y="130810"/>
                    <a:pt x="1220470" y="121920"/>
                    <a:pt x="1209040" y="121920"/>
                  </a:cubicBezTo>
                  <a:cubicBezTo>
                    <a:pt x="1206500" y="121920"/>
                    <a:pt x="1203960" y="116840"/>
                    <a:pt x="1202690" y="118110"/>
                  </a:cubicBezTo>
                  <a:cubicBezTo>
                    <a:pt x="1197610" y="119380"/>
                    <a:pt x="1197610" y="116840"/>
                    <a:pt x="1195070" y="114300"/>
                  </a:cubicBezTo>
                  <a:cubicBezTo>
                    <a:pt x="1192530" y="111760"/>
                    <a:pt x="1188720" y="109220"/>
                    <a:pt x="1186180" y="105410"/>
                  </a:cubicBezTo>
                  <a:cubicBezTo>
                    <a:pt x="1182370" y="100330"/>
                    <a:pt x="1178560" y="93980"/>
                    <a:pt x="1174750" y="88900"/>
                  </a:cubicBezTo>
                  <a:cubicBezTo>
                    <a:pt x="1170940" y="83820"/>
                    <a:pt x="1168400" y="77470"/>
                    <a:pt x="1164590" y="72390"/>
                  </a:cubicBezTo>
                  <a:cubicBezTo>
                    <a:pt x="1163320" y="71120"/>
                    <a:pt x="1159510" y="69850"/>
                    <a:pt x="1158240" y="71120"/>
                  </a:cubicBezTo>
                  <a:lnTo>
                    <a:pt x="1143000" y="78740"/>
                  </a:lnTo>
                  <a:cubicBezTo>
                    <a:pt x="1140460" y="80010"/>
                    <a:pt x="1139190" y="82550"/>
                    <a:pt x="1137920" y="85090"/>
                  </a:cubicBezTo>
                  <a:lnTo>
                    <a:pt x="1136650" y="83820"/>
                  </a:lnTo>
                  <a:cubicBezTo>
                    <a:pt x="1137920" y="80010"/>
                    <a:pt x="1139190" y="76200"/>
                    <a:pt x="1140460" y="74930"/>
                  </a:cubicBezTo>
                  <a:lnTo>
                    <a:pt x="1125220" y="71120"/>
                  </a:lnTo>
                  <a:cubicBezTo>
                    <a:pt x="1121410" y="69850"/>
                    <a:pt x="1115060" y="69850"/>
                    <a:pt x="1112520" y="69850"/>
                  </a:cubicBezTo>
                  <a:lnTo>
                    <a:pt x="1092200" y="69850"/>
                  </a:lnTo>
                  <a:cubicBezTo>
                    <a:pt x="1084580" y="69850"/>
                    <a:pt x="1078230" y="68580"/>
                    <a:pt x="1070610" y="69850"/>
                  </a:cubicBezTo>
                  <a:cubicBezTo>
                    <a:pt x="1065530" y="71120"/>
                    <a:pt x="1061720" y="68580"/>
                    <a:pt x="1057910" y="66040"/>
                  </a:cubicBezTo>
                  <a:cubicBezTo>
                    <a:pt x="1047750" y="58420"/>
                    <a:pt x="1037590" y="49530"/>
                    <a:pt x="1023620" y="53340"/>
                  </a:cubicBezTo>
                  <a:cubicBezTo>
                    <a:pt x="1022350" y="53340"/>
                    <a:pt x="1019810" y="52070"/>
                    <a:pt x="1018540" y="50800"/>
                  </a:cubicBezTo>
                  <a:cubicBezTo>
                    <a:pt x="1014730" y="49530"/>
                    <a:pt x="1012190" y="46990"/>
                    <a:pt x="1007110" y="44450"/>
                  </a:cubicBezTo>
                  <a:cubicBezTo>
                    <a:pt x="1007110" y="48260"/>
                    <a:pt x="1007110" y="49530"/>
                    <a:pt x="1008380" y="52070"/>
                  </a:cubicBezTo>
                  <a:cubicBezTo>
                    <a:pt x="1005840" y="54610"/>
                    <a:pt x="1004570" y="53340"/>
                    <a:pt x="1003300" y="52070"/>
                  </a:cubicBezTo>
                  <a:cubicBezTo>
                    <a:pt x="1002030" y="53340"/>
                    <a:pt x="1000760" y="55880"/>
                    <a:pt x="999490" y="55880"/>
                  </a:cubicBezTo>
                  <a:cubicBezTo>
                    <a:pt x="993140" y="58420"/>
                    <a:pt x="986790" y="59690"/>
                    <a:pt x="980440" y="62230"/>
                  </a:cubicBezTo>
                  <a:cubicBezTo>
                    <a:pt x="977900" y="63500"/>
                    <a:pt x="975360" y="64770"/>
                    <a:pt x="974090" y="66040"/>
                  </a:cubicBezTo>
                  <a:cubicBezTo>
                    <a:pt x="969010" y="69850"/>
                    <a:pt x="965200" y="76200"/>
                    <a:pt x="956310" y="74930"/>
                  </a:cubicBezTo>
                  <a:cubicBezTo>
                    <a:pt x="955040" y="74930"/>
                    <a:pt x="952500" y="77470"/>
                    <a:pt x="949960" y="77470"/>
                  </a:cubicBezTo>
                  <a:cubicBezTo>
                    <a:pt x="947420" y="78740"/>
                    <a:pt x="943610" y="78740"/>
                    <a:pt x="941070" y="80010"/>
                  </a:cubicBezTo>
                  <a:lnTo>
                    <a:pt x="938530" y="80010"/>
                  </a:lnTo>
                  <a:cubicBezTo>
                    <a:pt x="930910" y="82550"/>
                    <a:pt x="924560" y="85090"/>
                    <a:pt x="916940" y="86360"/>
                  </a:cubicBezTo>
                  <a:lnTo>
                    <a:pt x="911860" y="86360"/>
                  </a:lnTo>
                  <a:cubicBezTo>
                    <a:pt x="905510" y="86360"/>
                    <a:pt x="900430" y="85090"/>
                    <a:pt x="894080" y="85090"/>
                  </a:cubicBezTo>
                  <a:cubicBezTo>
                    <a:pt x="887730" y="85090"/>
                    <a:pt x="881380" y="87630"/>
                    <a:pt x="875030" y="87630"/>
                  </a:cubicBezTo>
                  <a:cubicBezTo>
                    <a:pt x="867410" y="87630"/>
                    <a:pt x="858520" y="87630"/>
                    <a:pt x="852170" y="82550"/>
                  </a:cubicBezTo>
                  <a:cubicBezTo>
                    <a:pt x="850900" y="81280"/>
                    <a:pt x="847090" y="81280"/>
                    <a:pt x="844550" y="82550"/>
                  </a:cubicBezTo>
                  <a:cubicBezTo>
                    <a:pt x="835660" y="83820"/>
                    <a:pt x="826770" y="85090"/>
                    <a:pt x="819150" y="87630"/>
                  </a:cubicBezTo>
                  <a:cubicBezTo>
                    <a:pt x="811530" y="90170"/>
                    <a:pt x="807720" y="87630"/>
                    <a:pt x="805180" y="81280"/>
                  </a:cubicBezTo>
                  <a:cubicBezTo>
                    <a:pt x="803910" y="78740"/>
                    <a:pt x="801370" y="76200"/>
                    <a:pt x="798830" y="73660"/>
                  </a:cubicBezTo>
                  <a:cubicBezTo>
                    <a:pt x="795020" y="71120"/>
                    <a:pt x="791210" y="67310"/>
                    <a:pt x="787400" y="67310"/>
                  </a:cubicBezTo>
                  <a:cubicBezTo>
                    <a:pt x="778510" y="67310"/>
                    <a:pt x="773430" y="62230"/>
                    <a:pt x="767080" y="58420"/>
                  </a:cubicBezTo>
                  <a:cubicBezTo>
                    <a:pt x="756920" y="52070"/>
                    <a:pt x="748030" y="44450"/>
                    <a:pt x="735330" y="45720"/>
                  </a:cubicBezTo>
                  <a:lnTo>
                    <a:pt x="735330" y="39370"/>
                  </a:lnTo>
                  <a:cubicBezTo>
                    <a:pt x="737870" y="39370"/>
                    <a:pt x="740410" y="39370"/>
                    <a:pt x="742950" y="38100"/>
                  </a:cubicBezTo>
                  <a:cubicBezTo>
                    <a:pt x="739140" y="35560"/>
                    <a:pt x="739140" y="31750"/>
                    <a:pt x="736600" y="29210"/>
                  </a:cubicBezTo>
                  <a:cubicBezTo>
                    <a:pt x="731520" y="25400"/>
                    <a:pt x="726440" y="24130"/>
                    <a:pt x="721360" y="21590"/>
                  </a:cubicBezTo>
                  <a:cubicBezTo>
                    <a:pt x="717550" y="20320"/>
                    <a:pt x="712470" y="20320"/>
                    <a:pt x="715010" y="26670"/>
                  </a:cubicBezTo>
                  <a:cubicBezTo>
                    <a:pt x="708660" y="27940"/>
                    <a:pt x="703580" y="27940"/>
                    <a:pt x="701040" y="30480"/>
                  </a:cubicBezTo>
                  <a:cubicBezTo>
                    <a:pt x="695960" y="34290"/>
                    <a:pt x="690880" y="31750"/>
                    <a:pt x="687070" y="29210"/>
                  </a:cubicBezTo>
                  <a:cubicBezTo>
                    <a:pt x="684530" y="27940"/>
                    <a:pt x="681990" y="26670"/>
                    <a:pt x="679450" y="27940"/>
                  </a:cubicBezTo>
                  <a:cubicBezTo>
                    <a:pt x="664210" y="35560"/>
                    <a:pt x="648970" y="31750"/>
                    <a:pt x="633730" y="31750"/>
                  </a:cubicBezTo>
                  <a:cubicBezTo>
                    <a:pt x="631190" y="31750"/>
                    <a:pt x="628650" y="30480"/>
                    <a:pt x="624840" y="30480"/>
                  </a:cubicBezTo>
                  <a:cubicBezTo>
                    <a:pt x="619760" y="29210"/>
                    <a:pt x="615950" y="26670"/>
                    <a:pt x="610870" y="25400"/>
                  </a:cubicBezTo>
                  <a:cubicBezTo>
                    <a:pt x="605790" y="24130"/>
                    <a:pt x="599440" y="22860"/>
                    <a:pt x="594360" y="21590"/>
                  </a:cubicBezTo>
                  <a:lnTo>
                    <a:pt x="590550" y="21590"/>
                  </a:lnTo>
                  <a:cubicBezTo>
                    <a:pt x="581660" y="21590"/>
                    <a:pt x="572770" y="22860"/>
                    <a:pt x="565150" y="22860"/>
                  </a:cubicBezTo>
                  <a:cubicBezTo>
                    <a:pt x="558800" y="22860"/>
                    <a:pt x="552450" y="20320"/>
                    <a:pt x="544830" y="19050"/>
                  </a:cubicBezTo>
                  <a:cubicBezTo>
                    <a:pt x="543560" y="8890"/>
                    <a:pt x="533400" y="11430"/>
                    <a:pt x="527050" y="6350"/>
                  </a:cubicBezTo>
                  <a:cubicBezTo>
                    <a:pt x="525780" y="5080"/>
                    <a:pt x="523240" y="6350"/>
                    <a:pt x="521970" y="6350"/>
                  </a:cubicBezTo>
                  <a:cubicBezTo>
                    <a:pt x="514350" y="5080"/>
                    <a:pt x="509270" y="8890"/>
                    <a:pt x="506730" y="15240"/>
                  </a:cubicBezTo>
                  <a:cubicBezTo>
                    <a:pt x="502920" y="21590"/>
                    <a:pt x="492760" y="24130"/>
                    <a:pt x="496570" y="34290"/>
                  </a:cubicBezTo>
                  <a:cubicBezTo>
                    <a:pt x="497840" y="35560"/>
                    <a:pt x="500380" y="36830"/>
                    <a:pt x="501650" y="39370"/>
                  </a:cubicBezTo>
                  <a:cubicBezTo>
                    <a:pt x="501650" y="43180"/>
                    <a:pt x="500380" y="45720"/>
                    <a:pt x="496570" y="44450"/>
                  </a:cubicBezTo>
                  <a:cubicBezTo>
                    <a:pt x="495300" y="44450"/>
                    <a:pt x="494030" y="46990"/>
                    <a:pt x="492760" y="48260"/>
                  </a:cubicBezTo>
                  <a:cubicBezTo>
                    <a:pt x="491490" y="49530"/>
                    <a:pt x="491490" y="52070"/>
                    <a:pt x="490220" y="52070"/>
                  </a:cubicBezTo>
                  <a:cubicBezTo>
                    <a:pt x="482600" y="54610"/>
                    <a:pt x="477520" y="60960"/>
                    <a:pt x="468630" y="59690"/>
                  </a:cubicBezTo>
                  <a:lnTo>
                    <a:pt x="466090" y="59690"/>
                  </a:lnTo>
                  <a:cubicBezTo>
                    <a:pt x="458470" y="66040"/>
                    <a:pt x="450850" y="64770"/>
                    <a:pt x="441960" y="63500"/>
                  </a:cubicBezTo>
                  <a:cubicBezTo>
                    <a:pt x="438150" y="62230"/>
                    <a:pt x="433070" y="63500"/>
                    <a:pt x="427990" y="63500"/>
                  </a:cubicBezTo>
                  <a:cubicBezTo>
                    <a:pt x="424180" y="63500"/>
                    <a:pt x="420370" y="63500"/>
                    <a:pt x="416560" y="60960"/>
                  </a:cubicBezTo>
                  <a:cubicBezTo>
                    <a:pt x="411480" y="58420"/>
                    <a:pt x="406400" y="54610"/>
                    <a:pt x="401320" y="52070"/>
                  </a:cubicBezTo>
                  <a:cubicBezTo>
                    <a:pt x="396240" y="49530"/>
                    <a:pt x="389890" y="49530"/>
                    <a:pt x="389890" y="40640"/>
                  </a:cubicBezTo>
                  <a:cubicBezTo>
                    <a:pt x="389890" y="39370"/>
                    <a:pt x="387350" y="38100"/>
                    <a:pt x="387350" y="36830"/>
                  </a:cubicBezTo>
                  <a:cubicBezTo>
                    <a:pt x="378460" y="44450"/>
                    <a:pt x="370840" y="50800"/>
                    <a:pt x="363220" y="57150"/>
                  </a:cubicBezTo>
                  <a:cubicBezTo>
                    <a:pt x="359410" y="60960"/>
                    <a:pt x="354330" y="66040"/>
                    <a:pt x="356870" y="72390"/>
                  </a:cubicBezTo>
                  <a:cubicBezTo>
                    <a:pt x="356870" y="73660"/>
                    <a:pt x="355600" y="74930"/>
                    <a:pt x="355600" y="76200"/>
                  </a:cubicBezTo>
                  <a:cubicBezTo>
                    <a:pt x="354330" y="78740"/>
                    <a:pt x="353060" y="81280"/>
                    <a:pt x="350520" y="82550"/>
                  </a:cubicBezTo>
                  <a:cubicBezTo>
                    <a:pt x="347980" y="86360"/>
                    <a:pt x="345440" y="90170"/>
                    <a:pt x="342900" y="95250"/>
                  </a:cubicBezTo>
                  <a:lnTo>
                    <a:pt x="335280" y="102870"/>
                  </a:lnTo>
                  <a:cubicBezTo>
                    <a:pt x="332740" y="106680"/>
                    <a:pt x="330200" y="110490"/>
                    <a:pt x="326390" y="113030"/>
                  </a:cubicBezTo>
                  <a:cubicBezTo>
                    <a:pt x="317500" y="120650"/>
                    <a:pt x="308610" y="128270"/>
                    <a:pt x="298450" y="135890"/>
                  </a:cubicBezTo>
                  <a:cubicBezTo>
                    <a:pt x="293370" y="140970"/>
                    <a:pt x="287020" y="144780"/>
                    <a:pt x="281940" y="149860"/>
                  </a:cubicBezTo>
                  <a:cubicBezTo>
                    <a:pt x="273050" y="157480"/>
                    <a:pt x="262890" y="163830"/>
                    <a:pt x="257810" y="175260"/>
                  </a:cubicBezTo>
                  <a:cubicBezTo>
                    <a:pt x="257810" y="176530"/>
                    <a:pt x="255270" y="177800"/>
                    <a:pt x="254000" y="179070"/>
                  </a:cubicBezTo>
                  <a:cubicBezTo>
                    <a:pt x="247650" y="184150"/>
                    <a:pt x="237490" y="184150"/>
                    <a:pt x="237490" y="194310"/>
                  </a:cubicBezTo>
                  <a:cubicBezTo>
                    <a:pt x="227330" y="194310"/>
                    <a:pt x="222250" y="201930"/>
                    <a:pt x="217170" y="208280"/>
                  </a:cubicBezTo>
                  <a:cubicBezTo>
                    <a:pt x="213360" y="213360"/>
                    <a:pt x="209550" y="219710"/>
                    <a:pt x="204470" y="223520"/>
                  </a:cubicBezTo>
                  <a:cubicBezTo>
                    <a:pt x="199390" y="226060"/>
                    <a:pt x="193040" y="224790"/>
                    <a:pt x="186690" y="224790"/>
                  </a:cubicBezTo>
                  <a:cubicBezTo>
                    <a:pt x="184150" y="224790"/>
                    <a:pt x="181610" y="224790"/>
                    <a:pt x="181610" y="226060"/>
                  </a:cubicBezTo>
                  <a:cubicBezTo>
                    <a:pt x="176530" y="231140"/>
                    <a:pt x="170180" y="234950"/>
                    <a:pt x="166370" y="241300"/>
                  </a:cubicBezTo>
                  <a:cubicBezTo>
                    <a:pt x="162560" y="247650"/>
                    <a:pt x="158750" y="251460"/>
                    <a:pt x="152400" y="252730"/>
                  </a:cubicBezTo>
                  <a:cubicBezTo>
                    <a:pt x="146050" y="254000"/>
                    <a:pt x="139700" y="260350"/>
                    <a:pt x="130810" y="256540"/>
                  </a:cubicBezTo>
                  <a:cubicBezTo>
                    <a:pt x="123190" y="254000"/>
                    <a:pt x="114300" y="256540"/>
                    <a:pt x="109220" y="251460"/>
                  </a:cubicBezTo>
                  <a:cubicBezTo>
                    <a:pt x="99060" y="252730"/>
                    <a:pt x="91440" y="255270"/>
                    <a:pt x="82550" y="256540"/>
                  </a:cubicBezTo>
                  <a:cubicBezTo>
                    <a:pt x="72390" y="259080"/>
                    <a:pt x="60960" y="257810"/>
                    <a:pt x="52070" y="265430"/>
                  </a:cubicBezTo>
                  <a:cubicBezTo>
                    <a:pt x="44450" y="271780"/>
                    <a:pt x="38100" y="278130"/>
                    <a:pt x="26670" y="276860"/>
                  </a:cubicBezTo>
                  <a:cubicBezTo>
                    <a:pt x="27940" y="284480"/>
                    <a:pt x="29210" y="290830"/>
                    <a:pt x="30480" y="298450"/>
                  </a:cubicBezTo>
                  <a:cubicBezTo>
                    <a:pt x="33020" y="318770"/>
                    <a:pt x="35560" y="339090"/>
                    <a:pt x="36830" y="359410"/>
                  </a:cubicBezTo>
                  <a:cubicBezTo>
                    <a:pt x="40640" y="384810"/>
                    <a:pt x="41910" y="408940"/>
                    <a:pt x="39370" y="433070"/>
                  </a:cubicBezTo>
                  <a:cubicBezTo>
                    <a:pt x="36830" y="467360"/>
                    <a:pt x="25400" y="1640840"/>
                    <a:pt x="13970" y="1672590"/>
                  </a:cubicBezTo>
                  <a:lnTo>
                    <a:pt x="2540" y="1699260"/>
                  </a:lnTo>
                  <a:cubicBezTo>
                    <a:pt x="0" y="1705610"/>
                    <a:pt x="3810" y="1709420"/>
                    <a:pt x="10160" y="1710690"/>
                  </a:cubicBezTo>
                  <a:cubicBezTo>
                    <a:pt x="17780" y="1711960"/>
                    <a:pt x="20320" y="1717040"/>
                    <a:pt x="22860" y="1723390"/>
                  </a:cubicBezTo>
                  <a:cubicBezTo>
                    <a:pt x="25400" y="1733550"/>
                    <a:pt x="21590" y="1743710"/>
                    <a:pt x="26670" y="1753870"/>
                  </a:cubicBezTo>
                  <a:cubicBezTo>
                    <a:pt x="29210" y="1758950"/>
                    <a:pt x="26670" y="1767840"/>
                    <a:pt x="25400" y="1775460"/>
                  </a:cubicBezTo>
                  <a:cubicBezTo>
                    <a:pt x="24130" y="1785620"/>
                    <a:pt x="26670" y="1795780"/>
                    <a:pt x="30480" y="1804670"/>
                  </a:cubicBezTo>
                  <a:cubicBezTo>
                    <a:pt x="39370" y="1819910"/>
                    <a:pt x="40640" y="1837690"/>
                    <a:pt x="40640" y="1854200"/>
                  </a:cubicBezTo>
                  <a:cubicBezTo>
                    <a:pt x="40640" y="1858010"/>
                    <a:pt x="41910" y="1861820"/>
                    <a:pt x="43180" y="1864360"/>
                  </a:cubicBezTo>
                  <a:cubicBezTo>
                    <a:pt x="45720" y="1866900"/>
                    <a:pt x="50800" y="1869440"/>
                    <a:pt x="55880" y="1870710"/>
                  </a:cubicBezTo>
                  <a:lnTo>
                    <a:pt x="86360" y="1885950"/>
                  </a:lnTo>
                  <a:cubicBezTo>
                    <a:pt x="100330" y="1893570"/>
                    <a:pt x="111760" y="1892300"/>
                    <a:pt x="124460" y="1883410"/>
                  </a:cubicBezTo>
                  <a:cubicBezTo>
                    <a:pt x="125730" y="1882140"/>
                    <a:pt x="129540" y="1880870"/>
                    <a:pt x="130810" y="1880870"/>
                  </a:cubicBezTo>
                  <a:cubicBezTo>
                    <a:pt x="139700" y="1882140"/>
                    <a:pt x="148590" y="1882140"/>
                    <a:pt x="156210" y="1889760"/>
                  </a:cubicBezTo>
                  <a:cubicBezTo>
                    <a:pt x="165100" y="1897380"/>
                    <a:pt x="177800" y="1902460"/>
                    <a:pt x="187960" y="1908810"/>
                  </a:cubicBezTo>
                  <a:cubicBezTo>
                    <a:pt x="194310" y="1912620"/>
                    <a:pt x="201930" y="1917700"/>
                    <a:pt x="205740" y="1922780"/>
                  </a:cubicBezTo>
                  <a:cubicBezTo>
                    <a:pt x="208280" y="1925320"/>
                    <a:pt x="210820" y="1927860"/>
                    <a:pt x="213360" y="1929130"/>
                  </a:cubicBezTo>
                  <a:cubicBezTo>
                    <a:pt x="227330" y="1934210"/>
                    <a:pt x="234950" y="1946910"/>
                    <a:pt x="243840" y="1957070"/>
                  </a:cubicBezTo>
                  <a:cubicBezTo>
                    <a:pt x="251460" y="1965960"/>
                    <a:pt x="261620" y="1971040"/>
                    <a:pt x="273050" y="1972310"/>
                  </a:cubicBezTo>
                  <a:cubicBezTo>
                    <a:pt x="285750" y="1974850"/>
                    <a:pt x="298450" y="1976120"/>
                    <a:pt x="311150" y="1978660"/>
                  </a:cubicBezTo>
                  <a:cubicBezTo>
                    <a:pt x="316230" y="1979930"/>
                    <a:pt x="322580" y="1981200"/>
                    <a:pt x="327660" y="1983740"/>
                  </a:cubicBezTo>
                  <a:cubicBezTo>
                    <a:pt x="334010" y="1986280"/>
                    <a:pt x="340360" y="1986280"/>
                    <a:pt x="345440" y="1990090"/>
                  </a:cubicBezTo>
                  <a:cubicBezTo>
                    <a:pt x="353060" y="1996440"/>
                    <a:pt x="360680" y="2000250"/>
                    <a:pt x="370840" y="1997710"/>
                  </a:cubicBezTo>
                  <a:cubicBezTo>
                    <a:pt x="374650" y="1996440"/>
                    <a:pt x="379730" y="1998980"/>
                    <a:pt x="383540" y="2000250"/>
                  </a:cubicBezTo>
                  <a:cubicBezTo>
                    <a:pt x="384810" y="2000250"/>
                    <a:pt x="386080" y="2001520"/>
                    <a:pt x="387350" y="2001520"/>
                  </a:cubicBezTo>
                  <a:cubicBezTo>
                    <a:pt x="401320" y="2002790"/>
                    <a:pt x="414020" y="2000250"/>
                    <a:pt x="426720" y="1997710"/>
                  </a:cubicBezTo>
                  <a:cubicBezTo>
                    <a:pt x="431800" y="1996440"/>
                    <a:pt x="436880" y="1995170"/>
                    <a:pt x="441960" y="1992630"/>
                  </a:cubicBezTo>
                  <a:cubicBezTo>
                    <a:pt x="455930" y="1986280"/>
                    <a:pt x="469900" y="1979930"/>
                    <a:pt x="482600" y="1972310"/>
                  </a:cubicBezTo>
                  <a:cubicBezTo>
                    <a:pt x="491490" y="1967230"/>
                    <a:pt x="500380" y="1962150"/>
                    <a:pt x="510540" y="1967230"/>
                  </a:cubicBezTo>
                  <a:lnTo>
                    <a:pt x="515620" y="1967230"/>
                  </a:lnTo>
                  <a:cubicBezTo>
                    <a:pt x="524510" y="1967230"/>
                    <a:pt x="533400" y="1965960"/>
                    <a:pt x="541020" y="1964690"/>
                  </a:cubicBezTo>
                  <a:cubicBezTo>
                    <a:pt x="542290" y="1964690"/>
                    <a:pt x="544830" y="1964690"/>
                    <a:pt x="544830" y="1963420"/>
                  </a:cubicBezTo>
                  <a:cubicBezTo>
                    <a:pt x="548640" y="1958340"/>
                    <a:pt x="554990" y="1958340"/>
                    <a:pt x="561340" y="1957070"/>
                  </a:cubicBezTo>
                  <a:cubicBezTo>
                    <a:pt x="571500" y="1955800"/>
                    <a:pt x="581660" y="1955800"/>
                    <a:pt x="589280" y="1949450"/>
                  </a:cubicBezTo>
                  <a:cubicBezTo>
                    <a:pt x="596900" y="1944370"/>
                    <a:pt x="604520" y="1943100"/>
                    <a:pt x="613410" y="1941830"/>
                  </a:cubicBezTo>
                  <a:cubicBezTo>
                    <a:pt x="614680" y="1941830"/>
                    <a:pt x="617220" y="1940560"/>
                    <a:pt x="618490" y="1940560"/>
                  </a:cubicBezTo>
                  <a:cubicBezTo>
                    <a:pt x="624840" y="1939290"/>
                    <a:pt x="631190" y="1935480"/>
                    <a:pt x="636270" y="1936750"/>
                  </a:cubicBezTo>
                  <a:cubicBezTo>
                    <a:pt x="647700" y="1939290"/>
                    <a:pt x="652780" y="1935480"/>
                    <a:pt x="660400" y="1925320"/>
                  </a:cubicBezTo>
                  <a:cubicBezTo>
                    <a:pt x="661670" y="1922780"/>
                    <a:pt x="665480" y="1921510"/>
                    <a:pt x="668020" y="1920240"/>
                  </a:cubicBezTo>
                  <a:cubicBezTo>
                    <a:pt x="674370" y="1918970"/>
                    <a:pt x="680720" y="1920240"/>
                    <a:pt x="687070" y="1918970"/>
                  </a:cubicBezTo>
                  <a:cubicBezTo>
                    <a:pt x="690880" y="1918970"/>
                    <a:pt x="694690" y="1915160"/>
                    <a:pt x="697230" y="1915160"/>
                  </a:cubicBezTo>
                  <a:cubicBezTo>
                    <a:pt x="707390" y="1916430"/>
                    <a:pt x="718820" y="1912620"/>
                    <a:pt x="727710" y="1918970"/>
                  </a:cubicBezTo>
                  <a:cubicBezTo>
                    <a:pt x="728980" y="1920240"/>
                    <a:pt x="731520" y="1920240"/>
                    <a:pt x="734060" y="1920240"/>
                  </a:cubicBezTo>
                  <a:cubicBezTo>
                    <a:pt x="750570" y="1921510"/>
                    <a:pt x="764540" y="1926590"/>
                    <a:pt x="775970" y="1936750"/>
                  </a:cubicBezTo>
                  <a:cubicBezTo>
                    <a:pt x="779780" y="1940560"/>
                    <a:pt x="784860" y="1943100"/>
                    <a:pt x="788670" y="1945640"/>
                  </a:cubicBezTo>
                  <a:cubicBezTo>
                    <a:pt x="792480" y="1948180"/>
                    <a:pt x="797560" y="1948180"/>
                    <a:pt x="801370" y="1949450"/>
                  </a:cubicBezTo>
                  <a:cubicBezTo>
                    <a:pt x="805180" y="1950720"/>
                    <a:pt x="807720" y="1951990"/>
                    <a:pt x="811530" y="1951990"/>
                  </a:cubicBezTo>
                  <a:cubicBezTo>
                    <a:pt x="817880" y="1951990"/>
                    <a:pt x="822960" y="1954530"/>
                    <a:pt x="826770" y="1959610"/>
                  </a:cubicBezTo>
                  <a:cubicBezTo>
                    <a:pt x="828040" y="1960880"/>
                    <a:pt x="829310" y="1962150"/>
                    <a:pt x="830580" y="1964690"/>
                  </a:cubicBezTo>
                  <a:cubicBezTo>
                    <a:pt x="829310" y="1968500"/>
                    <a:pt x="836930" y="1978660"/>
                    <a:pt x="842010" y="1978660"/>
                  </a:cubicBezTo>
                  <a:cubicBezTo>
                    <a:pt x="850900" y="1978660"/>
                    <a:pt x="859790" y="1981200"/>
                    <a:pt x="867410" y="1987550"/>
                  </a:cubicBezTo>
                  <a:cubicBezTo>
                    <a:pt x="868680" y="1988820"/>
                    <a:pt x="871220" y="1988820"/>
                    <a:pt x="873760" y="1987550"/>
                  </a:cubicBezTo>
                  <a:cubicBezTo>
                    <a:pt x="877570" y="1986280"/>
                    <a:pt x="880110" y="1986280"/>
                    <a:pt x="882650" y="1990090"/>
                  </a:cubicBezTo>
                  <a:cubicBezTo>
                    <a:pt x="883920" y="1991360"/>
                    <a:pt x="889000" y="1991360"/>
                    <a:pt x="891540" y="1991360"/>
                  </a:cubicBezTo>
                  <a:cubicBezTo>
                    <a:pt x="897890" y="1991360"/>
                    <a:pt x="905510" y="1990090"/>
                    <a:pt x="911860" y="1991360"/>
                  </a:cubicBezTo>
                  <a:cubicBezTo>
                    <a:pt x="923290" y="1992630"/>
                    <a:pt x="933450" y="1993900"/>
                    <a:pt x="944880" y="1996440"/>
                  </a:cubicBezTo>
                  <a:cubicBezTo>
                    <a:pt x="947420" y="1996440"/>
                    <a:pt x="949960" y="1997710"/>
                    <a:pt x="951230" y="1998980"/>
                  </a:cubicBezTo>
                  <a:cubicBezTo>
                    <a:pt x="953770" y="2005330"/>
                    <a:pt x="960120" y="2005330"/>
                    <a:pt x="963930" y="2006600"/>
                  </a:cubicBezTo>
                  <a:cubicBezTo>
                    <a:pt x="967740" y="2007870"/>
                    <a:pt x="972820" y="2009140"/>
                    <a:pt x="975360" y="2009140"/>
                  </a:cubicBezTo>
                  <a:cubicBezTo>
                    <a:pt x="976630" y="2007870"/>
                    <a:pt x="979170" y="2006600"/>
                    <a:pt x="981710" y="2004060"/>
                  </a:cubicBezTo>
                  <a:cubicBezTo>
                    <a:pt x="976630" y="2004060"/>
                    <a:pt x="974090" y="2005330"/>
                    <a:pt x="971550" y="2005330"/>
                  </a:cubicBezTo>
                  <a:cubicBezTo>
                    <a:pt x="976630" y="1998980"/>
                    <a:pt x="981710" y="1997710"/>
                    <a:pt x="988060" y="2001520"/>
                  </a:cubicBezTo>
                  <a:cubicBezTo>
                    <a:pt x="995680" y="2007870"/>
                    <a:pt x="1002030" y="2007870"/>
                    <a:pt x="1010920" y="2001520"/>
                  </a:cubicBezTo>
                  <a:lnTo>
                    <a:pt x="1018540" y="1997710"/>
                  </a:lnTo>
                  <a:lnTo>
                    <a:pt x="1018540" y="1991360"/>
                  </a:lnTo>
                  <a:cubicBezTo>
                    <a:pt x="1022350" y="1992630"/>
                    <a:pt x="1026160" y="1995170"/>
                    <a:pt x="1028700" y="1995170"/>
                  </a:cubicBezTo>
                  <a:cubicBezTo>
                    <a:pt x="1036320" y="1991360"/>
                    <a:pt x="1043940" y="1987550"/>
                    <a:pt x="1050290" y="1982470"/>
                  </a:cubicBezTo>
                  <a:cubicBezTo>
                    <a:pt x="1057910" y="1977390"/>
                    <a:pt x="1064260" y="1971040"/>
                    <a:pt x="1070610" y="1965960"/>
                  </a:cubicBezTo>
                  <a:cubicBezTo>
                    <a:pt x="1071880" y="1965960"/>
                    <a:pt x="1071880" y="1964690"/>
                    <a:pt x="1073150" y="1964690"/>
                  </a:cubicBezTo>
                  <a:cubicBezTo>
                    <a:pt x="1082040" y="1962150"/>
                    <a:pt x="1089660" y="1960880"/>
                    <a:pt x="1098550" y="1958340"/>
                  </a:cubicBezTo>
                  <a:cubicBezTo>
                    <a:pt x="1103630" y="1957070"/>
                    <a:pt x="1107440" y="1954530"/>
                    <a:pt x="1112520" y="1953260"/>
                  </a:cubicBezTo>
                  <a:cubicBezTo>
                    <a:pt x="1116330" y="1951990"/>
                    <a:pt x="1118870" y="1951990"/>
                    <a:pt x="1122680" y="1950720"/>
                  </a:cubicBezTo>
                  <a:lnTo>
                    <a:pt x="1135380" y="1950720"/>
                  </a:lnTo>
                  <a:cubicBezTo>
                    <a:pt x="1137920" y="1950720"/>
                    <a:pt x="1141730" y="1950720"/>
                    <a:pt x="1144270" y="1949450"/>
                  </a:cubicBezTo>
                  <a:cubicBezTo>
                    <a:pt x="1145540" y="1946910"/>
                    <a:pt x="1148080" y="1943100"/>
                    <a:pt x="1149350" y="1943100"/>
                  </a:cubicBezTo>
                  <a:cubicBezTo>
                    <a:pt x="1153160" y="1943100"/>
                    <a:pt x="1155700" y="1945640"/>
                    <a:pt x="1159510" y="1946910"/>
                  </a:cubicBezTo>
                  <a:cubicBezTo>
                    <a:pt x="1160780" y="1946910"/>
                    <a:pt x="1160780" y="1948180"/>
                    <a:pt x="1160780" y="1949450"/>
                  </a:cubicBezTo>
                  <a:cubicBezTo>
                    <a:pt x="1165860" y="1954530"/>
                    <a:pt x="1169670" y="1960880"/>
                    <a:pt x="1174750" y="1965960"/>
                  </a:cubicBezTo>
                  <a:cubicBezTo>
                    <a:pt x="1181100" y="1972310"/>
                    <a:pt x="1187450" y="1972310"/>
                    <a:pt x="1191260" y="1968500"/>
                  </a:cubicBezTo>
                  <a:cubicBezTo>
                    <a:pt x="1197610" y="1963420"/>
                    <a:pt x="1202690" y="1959610"/>
                    <a:pt x="1211580" y="1962150"/>
                  </a:cubicBezTo>
                  <a:cubicBezTo>
                    <a:pt x="1212850" y="1962150"/>
                    <a:pt x="1215390" y="1963420"/>
                    <a:pt x="1216660" y="1962150"/>
                  </a:cubicBezTo>
                  <a:cubicBezTo>
                    <a:pt x="1223010" y="1959610"/>
                    <a:pt x="1230630" y="1957070"/>
                    <a:pt x="1236980" y="1953260"/>
                  </a:cubicBezTo>
                  <a:cubicBezTo>
                    <a:pt x="1240790" y="1951990"/>
                    <a:pt x="1245870" y="1951990"/>
                    <a:pt x="1247140" y="1949450"/>
                  </a:cubicBezTo>
                  <a:cubicBezTo>
                    <a:pt x="1250950" y="1941830"/>
                    <a:pt x="1257300" y="1938020"/>
                    <a:pt x="1263650" y="1932940"/>
                  </a:cubicBezTo>
                  <a:cubicBezTo>
                    <a:pt x="1267460" y="1929130"/>
                    <a:pt x="1271270" y="1924050"/>
                    <a:pt x="1275080" y="1922780"/>
                  </a:cubicBezTo>
                  <a:cubicBezTo>
                    <a:pt x="1283970" y="1920240"/>
                    <a:pt x="1290320" y="1912620"/>
                    <a:pt x="1297940" y="1907540"/>
                  </a:cubicBezTo>
                  <a:cubicBezTo>
                    <a:pt x="1304290" y="1903730"/>
                    <a:pt x="1308100" y="1896110"/>
                    <a:pt x="1314450" y="1894840"/>
                  </a:cubicBezTo>
                  <a:cubicBezTo>
                    <a:pt x="1324610" y="1892300"/>
                    <a:pt x="1332230" y="1885950"/>
                    <a:pt x="1341120" y="1879600"/>
                  </a:cubicBezTo>
                  <a:cubicBezTo>
                    <a:pt x="1346200" y="1875790"/>
                    <a:pt x="1352550" y="1873250"/>
                    <a:pt x="1358900" y="1874520"/>
                  </a:cubicBezTo>
                  <a:cubicBezTo>
                    <a:pt x="1362710" y="1875790"/>
                    <a:pt x="1367790" y="1874520"/>
                    <a:pt x="1370330" y="1873250"/>
                  </a:cubicBezTo>
                  <a:cubicBezTo>
                    <a:pt x="1375410" y="1870710"/>
                    <a:pt x="1380490" y="1866900"/>
                    <a:pt x="1385570" y="1864360"/>
                  </a:cubicBezTo>
                  <a:cubicBezTo>
                    <a:pt x="1389380" y="1861820"/>
                    <a:pt x="1393190" y="1859280"/>
                    <a:pt x="1397000" y="1859280"/>
                  </a:cubicBezTo>
                  <a:cubicBezTo>
                    <a:pt x="1409700" y="1858010"/>
                    <a:pt x="1419860" y="1855470"/>
                    <a:pt x="1426210" y="1842770"/>
                  </a:cubicBezTo>
                  <a:cubicBezTo>
                    <a:pt x="1428750" y="1837690"/>
                    <a:pt x="1441450" y="1831340"/>
                    <a:pt x="1446530" y="1833880"/>
                  </a:cubicBezTo>
                  <a:cubicBezTo>
                    <a:pt x="1455420" y="1837690"/>
                    <a:pt x="1461770" y="1835150"/>
                    <a:pt x="1466850" y="1827530"/>
                  </a:cubicBezTo>
                  <a:cubicBezTo>
                    <a:pt x="1470660" y="1823720"/>
                    <a:pt x="1475740" y="1824990"/>
                    <a:pt x="1479550" y="1827530"/>
                  </a:cubicBezTo>
                  <a:cubicBezTo>
                    <a:pt x="1482090" y="1830070"/>
                    <a:pt x="1484630" y="1831340"/>
                    <a:pt x="1487170" y="1831340"/>
                  </a:cubicBezTo>
                  <a:cubicBezTo>
                    <a:pt x="1496060" y="1832610"/>
                    <a:pt x="1506220" y="1831340"/>
                    <a:pt x="1515110" y="1832610"/>
                  </a:cubicBezTo>
                  <a:cubicBezTo>
                    <a:pt x="1522730" y="1833880"/>
                    <a:pt x="1530350" y="1831340"/>
                    <a:pt x="1535430" y="1826260"/>
                  </a:cubicBezTo>
                  <a:cubicBezTo>
                    <a:pt x="1540510" y="1821180"/>
                    <a:pt x="1544320" y="1821180"/>
                    <a:pt x="1551940" y="1823720"/>
                  </a:cubicBezTo>
                  <a:cubicBezTo>
                    <a:pt x="1558290" y="1826260"/>
                    <a:pt x="1563370" y="1832610"/>
                    <a:pt x="1572260" y="1831340"/>
                  </a:cubicBezTo>
                  <a:cubicBezTo>
                    <a:pt x="1579880" y="1830070"/>
                    <a:pt x="1588770" y="1833880"/>
                    <a:pt x="1597660" y="1830070"/>
                  </a:cubicBezTo>
                  <a:lnTo>
                    <a:pt x="1602740" y="1830070"/>
                  </a:lnTo>
                  <a:cubicBezTo>
                    <a:pt x="1610360" y="1832610"/>
                    <a:pt x="1617980" y="1833880"/>
                    <a:pt x="1624330" y="1840230"/>
                  </a:cubicBezTo>
                  <a:cubicBezTo>
                    <a:pt x="1631950" y="1846580"/>
                    <a:pt x="1633220" y="1799590"/>
                    <a:pt x="1640840" y="1804670"/>
                  </a:cubicBezTo>
                  <a:cubicBezTo>
                    <a:pt x="1652270" y="1812290"/>
                    <a:pt x="1649730" y="1804670"/>
                    <a:pt x="1661160" y="1811020"/>
                  </a:cubicBezTo>
                  <a:cubicBezTo>
                    <a:pt x="1670050" y="1814830"/>
                    <a:pt x="1666240" y="1800860"/>
                    <a:pt x="1676400" y="1803400"/>
                  </a:cubicBezTo>
                  <a:cubicBezTo>
                    <a:pt x="1677670" y="1803400"/>
                    <a:pt x="1692910" y="1813560"/>
                    <a:pt x="1692910" y="1812290"/>
                  </a:cubicBezTo>
                  <a:cubicBezTo>
                    <a:pt x="1699260" y="1808480"/>
                    <a:pt x="1705610" y="1770380"/>
                    <a:pt x="1711960" y="1771650"/>
                  </a:cubicBezTo>
                  <a:cubicBezTo>
                    <a:pt x="1724660" y="1775460"/>
                    <a:pt x="1736090" y="1772920"/>
                    <a:pt x="1747520" y="1767840"/>
                  </a:cubicBezTo>
                  <a:cubicBezTo>
                    <a:pt x="1753870" y="1765300"/>
                    <a:pt x="1764030" y="1756410"/>
                    <a:pt x="1769110" y="1760220"/>
                  </a:cubicBezTo>
                  <a:cubicBezTo>
                    <a:pt x="1778000" y="1766570"/>
                    <a:pt x="1786890" y="1769110"/>
                    <a:pt x="1797050" y="1770380"/>
                  </a:cubicBezTo>
                  <a:cubicBezTo>
                    <a:pt x="1798320" y="1770380"/>
                    <a:pt x="1799590" y="1771650"/>
                    <a:pt x="1800860" y="1772920"/>
                  </a:cubicBezTo>
                  <a:cubicBezTo>
                    <a:pt x="1804670" y="1778000"/>
                    <a:pt x="1822450" y="1764030"/>
                    <a:pt x="1826260" y="1769110"/>
                  </a:cubicBezTo>
                  <a:cubicBezTo>
                    <a:pt x="1831340" y="1776730"/>
                    <a:pt x="1836420" y="1784350"/>
                    <a:pt x="1841500" y="1790700"/>
                  </a:cubicBezTo>
                  <a:cubicBezTo>
                    <a:pt x="1844040" y="1793240"/>
                    <a:pt x="1847850" y="1794510"/>
                    <a:pt x="1849120" y="1797050"/>
                  </a:cubicBezTo>
                  <a:cubicBezTo>
                    <a:pt x="1850390" y="1803400"/>
                    <a:pt x="1852930" y="1805940"/>
                    <a:pt x="1859280" y="1805940"/>
                  </a:cubicBezTo>
                  <a:cubicBezTo>
                    <a:pt x="1863090" y="1805940"/>
                    <a:pt x="1866900" y="1807210"/>
                    <a:pt x="1869440" y="1809750"/>
                  </a:cubicBezTo>
                  <a:cubicBezTo>
                    <a:pt x="1875790" y="1813560"/>
                    <a:pt x="1880870" y="1817370"/>
                    <a:pt x="1885950" y="1821180"/>
                  </a:cubicBezTo>
                  <a:cubicBezTo>
                    <a:pt x="1892300" y="1824990"/>
                    <a:pt x="1898650" y="1828800"/>
                    <a:pt x="1901190" y="1835150"/>
                  </a:cubicBezTo>
                  <a:cubicBezTo>
                    <a:pt x="1902460" y="1837690"/>
                    <a:pt x="1903730" y="1838960"/>
                    <a:pt x="1905000" y="1840230"/>
                  </a:cubicBezTo>
                  <a:cubicBezTo>
                    <a:pt x="1910080" y="1845310"/>
                    <a:pt x="1915160" y="1849120"/>
                    <a:pt x="1920240" y="1854200"/>
                  </a:cubicBezTo>
                  <a:cubicBezTo>
                    <a:pt x="1927860" y="1860550"/>
                    <a:pt x="1934210" y="1868170"/>
                    <a:pt x="1941830" y="1874520"/>
                  </a:cubicBezTo>
                  <a:cubicBezTo>
                    <a:pt x="1944370" y="1875790"/>
                    <a:pt x="1946910" y="1878330"/>
                    <a:pt x="1949450" y="1879600"/>
                  </a:cubicBezTo>
                  <a:cubicBezTo>
                    <a:pt x="1954530" y="1882140"/>
                    <a:pt x="1959610" y="1884680"/>
                    <a:pt x="1963420" y="1888490"/>
                  </a:cubicBezTo>
                  <a:cubicBezTo>
                    <a:pt x="1967230" y="1892300"/>
                    <a:pt x="1985010" y="1869440"/>
                    <a:pt x="1987550" y="1874520"/>
                  </a:cubicBezTo>
                  <a:cubicBezTo>
                    <a:pt x="1987550" y="1875790"/>
                    <a:pt x="1988820" y="1875790"/>
                    <a:pt x="1990090" y="1875790"/>
                  </a:cubicBezTo>
                  <a:cubicBezTo>
                    <a:pt x="1997710" y="1882140"/>
                    <a:pt x="2005330" y="1879600"/>
                    <a:pt x="2012950" y="1877060"/>
                  </a:cubicBezTo>
                  <a:cubicBezTo>
                    <a:pt x="2015490" y="1875790"/>
                    <a:pt x="2018030" y="1874520"/>
                    <a:pt x="2019300" y="1875790"/>
                  </a:cubicBezTo>
                  <a:cubicBezTo>
                    <a:pt x="2028190" y="1879600"/>
                    <a:pt x="2034540" y="1888490"/>
                    <a:pt x="2045970" y="1889760"/>
                  </a:cubicBezTo>
                  <a:cubicBezTo>
                    <a:pt x="2045970" y="1889760"/>
                    <a:pt x="2047240" y="1889760"/>
                    <a:pt x="2047240" y="1891030"/>
                  </a:cubicBezTo>
                  <a:cubicBezTo>
                    <a:pt x="2049780" y="1898650"/>
                    <a:pt x="2057400" y="1898650"/>
                    <a:pt x="2063750" y="1899920"/>
                  </a:cubicBezTo>
                  <a:cubicBezTo>
                    <a:pt x="2067560" y="1899920"/>
                    <a:pt x="2071370" y="1901190"/>
                    <a:pt x="2073910" y="1902460"/>
                  </a:cubicBezTo>
                  <a:cubicBezTo>
                    <a:pt x="2081530" y="1906270"/>
                    <a:pt x="2089150" y="1911350"/>
                    <a:pt x="2098040" y="1913890"/>
                  </a:cubicBezTo>
                  <a:cubicBezTo>
                    <a:pt x="2109470" y="1917700"/>
                    <a:pt x="2120900" y="1920240"/>
                    <a:pt x="2129790" y="1926590"/>
                  </a:cubicBezTo>
                  <a:cubicBezTo>
                    <a:pt x="2131060" y="1926590"/>
                    <a:pt x="2132330" y="1926590"/>
                    <a:pt x="2132330" y="1927860"/>
                  </a:cubicBezTo>
                  <a:cubicBezTo>
                    <a:pt x="2136140" y="1930400"/>
                    <a:pt x="2142490" y="1931670"/>
                    <a:pt x="2145030" y="1935480"/>
                  </a:cubicBezTo>
                  <a:cubicBezTo>
                    <a:pt x="2148840" y="1943100"/>
                    <a:pt x="2159000" y="1941830"/>
                    <a:pt x="2164080" y="1948180"/>
                  </a:cubicBezTo>
                  <a:lnTo>
                    <a:pt x="2165350" y="1948180"/>
                  </a:lnTo>
                  <a:cubicBezTo>
                    <a:pt x="2170430" y="1948180"/>
                    <a:pt x="2175510" y="1949450"/>
                    <a:pt x="2181860" y="1949450"/>
                  </a:cubicBezTo>
                  <a:cubicBezTo>
                    <a:pt x="2184400" y="1948180"/>
                    <a:pt x="2188210" y="1945640"/>
                    <a:pt x="2190750" y="1945640"/>
                  </a:cubicBezTo>
                  <a:cubicBezTo>
                    <a:pt x="2202180" y="1949450"/>
                    <a:pt x="2213610" y="1949450"/>
                    <a:pt x="2221230" y="1939290"/>
                  </a:cubicBezTo>
                  <a:cubicBezTo>
                    <a:pt x="2222500" y="1938020"/>
                    <a:pt x="2225040" y="1938020"/>
                    <a:pt x="2227580" y="1938020"/>
                  </a:cubicBezTo>
                  <a:lnTo>
                    <a:pt x="2237740" y="1938020"/>
                  </a:lnTo>
                  <a:cubicBezTo>
                    <a:pt x="2249170" y="1935480"/>
                    <a:pt x="2259330" y="1932940"/>
                    <a:pt x="2270760" y="1931670"/>
                  </a:cubicBezTo>
                  <a:cubicBezTo>
                    <a:pt x="2275840" y="1930400"/>
                    <a:pt x="2282190" y="1932940"/>
                    <a:pt x="2287270" y="1934210"/>
                  </a:cubicBezTo>
                  <a:cubicBezTo>
                    <a:pt x="2292350" y="1935480"/>
                    <a:pt x="2297430" y="1935480"/>
                    <a:pt x="2302510" y="1935480"/>
                  </a:cubicBezTo>
                  <a:cubicBezTo>
                    <a:pt x="2308860" y="1935480"/>
                    <a:pt x="2313940" y="1932940"/>
                    <a:pt x="2320290" y="1932940"/>
                  </a:cubicBezTo>
                  <a:cubicBezTo>
                    <a:pt x="2325370" y="1931670"/>
                    <a:pt x="2331720" y="1931670"/>
                    <a:pt x="2336800" y="1930400"/>
                  </a:cubicBezTo>
                  <a:cubicBezTo>
                    <a:pt x="2348230" y="1927860"/>
                    <a:pt x="2358390" y="1925320"/>
                    <a:pt x="2369820" y="1924050"/>
                  </a:cubicBezTo>
                  <a:cubicBezTo>
                    <a:pt x="2377440" y="1880870"/>
                    <a:pt x="2376170" y="1830070"/>
                    <a:pt x="2376170" y="1778000"/>
                  </a:cubicBezTo>
                  <a:close/>
                </a:path>
              </a:pathLst>
            </a:custGeom>
            <a:blipFill>
              <a:blip r:embed="rId6"/>
              <a:stretch>
                <a:fillRect l="-7343" t="0" r="-7343" b="0"/>
              </a:stretch>
            </a:blipFill>
          </p:spPr>
        </p:sp>
      </p:grpSp>
      <p:grpSp>
        <p:nvGrpSpPr>
          <p:cNvPr name="Group 10" id="10"/>
          <p:cNvGrpSpPr/>
          <p:nvPr/>
        </p:nvGrpSpPr>
        <p:grpSpPr>
          <a:xfrm rot="0">
            <a:off x="919908" y="3674230"/>
            <a:ext cx="5325630" cy="4511122"/>
            <a:chOff x="0" y="0"/>
            <a:chExt cx="2374900" cy="2011680"/>
          </a:xfrm>
        </p:grpSpPr>
        <p:sp>
          <p:nvSpPr>
            <p:cNvPr name="Freeform 11" id="11"/>
            <p:cNvSpPr/>
            <p:nvPr/>
          </p:nvSpPr>
          <p:spPr>
            <a:xfrm flipH="false" flipV="false" rot="0">
              <a:off x="-2540" y="-2540"/>
              <a:ext cx="2377440" cy="2009140"/>
            </a:xfrm>
            <a:custGeom>
              <a:avLst/>
              <a:gdLst/>
              <a:ahLst/>
              <a:cxnLst/>
              <a:rect r="r" b="b" t="t" l="l"/>
              <a:pathLst>
                <a:path h="2009140" w="2377440">
                  <a:moveTo>
                    <a:pt x="2376170" y="1778000"/>
                  </a:moveTo>
                  <a:cubicBezTo>
                    <a:pt x="2374900" y="1276350"/>
                    <a:pt x="2359660" y="598170"/>
                    <a:pt x="2359660" y="97790"/>
                  </a:cubicBezTo>
                  <a:cubicBezTo>
                    <a:pt x="2359660" y="90170"/>
                    <a:pt x="2360930" y="82550"/>
                    <a:pt x="2360930" y="76200"/>
                  </a:cubicBezTo>
                  <a:cubicBezTo>
                    <a:pt x="2359660" y="74930"/>
                    <a:pt x="2358390" y="74930"/>
                    <a:pt x="2357120" y="73660"/>
                  </a:cubicBezTo>
                  <a:cubicBezTo>
                    <a:pt x="2357120" y="73660"/>
                    <a:pt x="2355850" y="74930"/>
                    <a:pt x="2355850" y="76200"/>
                  </a:cubicBezTo>
                  <a:cubicBezTo>
                    <a:pt x="2353310" y="82550"/>
                    <a:pt x="2348230" y="82550"/>
                    <a:pt x="2343150" y="82550"/>
                  </a:cubicBezTo>
                  <a:cubicBezTo>
                    <a:pt x="2336800" y="81280"/>
                    <a:pt x="2330450" y="74930"/>
                    <a:pt x="2322830" y="77470"/>
                  </a:cubicBezTo>
                  <a:cubicBezTo>
                    <a:pt x="2320290" y="78740"/>
                    <a:pt x="2315210" y="76200"/>
                    <a:pt x="2313940" y="73660"/>
                  </a:cubicBezTo>
                  <a:cubicBezTo>
                    <a:pt x="2310130" y="68580"/>
                    <a:pt x="2305050" y="68580"/>
                    <a:pt x="2299970" y="71120"/>
                  </a:cubicBezTo>
                  <a:cubicBezTo>
                    <a:pt x="2297430" y="72390"/>
                    <a:pt x="2294890" y="71120"/>
                    <a:pt x="2292350" y="71120"/>
                  </a:cubicBezTo>
                  <a:cubicBezTo>
                    <a:pt x="2288540" y="71120"/>
                    <a:pt x="2283460" y="69850"/>
                    <a:pt x="2279650" y="68580"/>
                  </a:cubicBezTo>
                  <a:cubicBezTo>
                    <a:pt x="2278380" y="68580"/>
                    <a:pt x="2275840" y="67310"/>
                    <a:pt x="2274570" y="67310"/>
                  </a:cubicBezTo>
                  <a:cubicBezTo>
                    <a:pt x="2270760" y="66040"/>
                    <a:pt x="2266950" y="62230"/>
                    <a:pt x="2263140" y="67310"/>
                  </a:cubicBezTo>
                  <a:cubicBezTo>
                    <a:pt x="2263140" y="67310"/>
                    <a:pt x="2260600" y="67310"/>
                    <a:pt x="2259330" y="66040"/>
                  </a:cubicBezTo>
                  <a:cubicBezTo>
                    <a:pt x="2258060" y="63500"/>
                    <a:pt x="2256790" y="59690"/>
                    <a:pt x="2255520" y="57150"/>
                  </a:cubicBezTo>
                  <a:cubicBezTo>
                    <a:pt x="2252980" y="53340"/>
                    <a:pt x="2252980" y="46990"/>
                    <a:pt x="2249170" y="44450"/>
                  </a:cubicBezTo>
                  <a:cubicBezTo>
                    <a:pt x="2246630" y="43180"/>
                    <a:pt x="2245360" y="41910"/>
                    <a:pt x="2244090" y="39370"/>
                  </a:cubicBezTo>
                  <a:cubicBezTo>
                    <a:pt x="2244090" y="38100"/>
                    <a:pt x="2241550" y="36830"/>
                    <a:pt x="2241550" y="35560"/>
                  </a:cubicBezTo>
                  <a:lnTo>
                    <a:pt x="2237740" y="31750"/>
                  </a:lnTo>
                  <a:cubicBezTo>
                    <a:pt x="2236470" y="29210"/>
                    <a:pt x="2235200" y="25400"/>
                    <a:pt x="2232660" y="24130"/>
                  </a:cubicBezTo>
                  <a:cubicBezTo>
                    <a:pt x="2227580" y="20320"/>
                    <a:pt x="2226310" y="15240"/>
                    <a:pt x="2228850" y="8890"/>
                  </a:cubicBezTo>
                  <a:cubicBezTo>
                    <a:pt x="2225040" y="7620"/>
                    <a:pt x="2222500" y="5080"/>
                    <a:pt x="2218690" y="5080"/>
                  </a:cubicBezTo>
                  <a:cubicBezTo>
                    <a:pt x="2203450" y="6350"/>
                    <a:pt x="2186940" y="8890"/>
                    <a:pt x="2171700" y="10160"/>
                  </a:cubicBezTo>
                  <a:cubicBezTo>
                    <a:pt x="2169160" y="10160"/>
                    <a:pt x="2165350" y="11430"/>
                    <a:pt x="2164080" y="12700"/>
                  </a:cubicBezTo>
                  <a:cubicBezTo>
                    <a:pt x="2153920" y="19050"/>
                    <a:pt x="2143760" y="13970"/>
                    <a:pt x="2133600" y="12700"/>
                  </a:cubicBezTo>
                  <a:cubicBezTo>
                    <a:pt x="2125980" y="12700"/>
                    <a:pt x="2118360" y="8890"/>
                    <a:pt x="2110740" y="7620"/>
                  </a:cubicBezTo>
                  <a:cubicBezTo>
                    <a:pt x="2101850" y="6350"/>
                    <a:pt x="2094230" y="7620"/>
                    <a:pt x="2085340" y="6350"/>
                  </a:cubicBezTo>
                  <a:cubicBezTo>
                    <a:pt x="2084070" y="6350"/>
                    <a:pt x="2082800" y="5080"/>
                    <a:pt x="2081530" y="3810"/>
                  </a:cubicBezTo>
                  <a:cubicBezTo>
                    <a:pt x="2078990" y="0"/>
                    <a:pt x="2073910" y="1270"/>
                    <a:pt x="2071370" y="2540"/>
                  </a:cubicBezTo>
                  <a:cubicBezTo>
                    <a:pt x="2067560" y="5080"/>
                    <a:pt x="2066290" y="8890"/>
                    <a:pt x="2063750" y="12700"/>
                  </a:cubicBezTo>
                  <a:cubicBezTo>
                    <a:pt x="2057400" y="13970"/>
                    <a:pt x="2048510" y="15240"/>
                    <a:pt x="2042160" y="19050"/>
                  </a:cubicBezTo>
                  <a:cubicBezTo>
                    <a:pt x="2037080" y="21590"/>
                    <a:pt x="2034540" y="22860"/>
                    <a:pt x="2030730" y="20320"/>
                  </a:cubicBezTo>
                  <a:lnTo>
                    <a:pt x="2029460" y="21590"/>
                  </a:lnTo>
                  <a:cubicBezTo>
                    <a:pt x="2032000" y="24130"/>
                    <a:pt x="2033270" y="27940"/>
                    <a:pt x="2035810" y="30480"/>
                  </a:cubicBezTo>
                  <a:cubicBezTo>
                    <a:pt x="2032000" y="31750"/>
                    <a:pt x="2026920" y="34290"/>
                    <a:pt x="2024380" y="33020"/>
                  </a:cubicBezTo>
                  <a:cubicBezTo>
                    <a:pt x="2018030" y="31750"/>
                    <a:pt x="2015490" y="34290"/>
                    <a:pt x="2010410" y="36830"/>
                  </a:cubicBezTo>
                  <a:cubicBezTo>
                    <a:pt x="2005330" y="40640"/>
                    <a:pt x="1998980" y="43180"/>
                    <a:pt x="1993900" y="45720"/>
                  </a:cubicBezTo>
                  <a:cubicBezTo>
                    <a:pt x="1992630" y="45720"/>
                    <a:pt x="1991360" y="45720"/>
                    <a:pt x="1990090" y="44450"/>
                  </a:cubicBezTo>
                  <a:cubicBezTo>
                    <a:pt x="1988820" y="44450"/>
                    <a:pt x="1987550" y="43180"/>
                    <a:pt x="1987550" y="43180"/>
                  </a:cubicBezTo>
                  <a:cubicBezTo>
                    <a:pt x="1981200" y="45720"/>
                    <a:pt x="1974850" y="48260"/>
                    <a:pt x="1968500" y="45720"/>
                  </a:cubicBezTo>
                  <a:cubicBezTo>
                    <a:pt x="1967230" y="45720"/>
                    <a:pt x="1967230" y="46990"/>
                    <a:pt x="1965960" y="46990"/>
                  </a:cubicBezTo>
                  <a:cubicBezTo>
                    <a:pt x="1958340" y="49530"/>
                    <a:pt x="1953260" y="58420"/>
                    <a:pt x="1943100" y="58420"/>
                  </a:cubicBezTo>
                  <a:cubicBezTo>
                    <a:pt x="1935480" y="58420"/>
                    <a:pt x="1927860" y="64770"/>
                    <a:pt x="1920240" y="64770"/>
                  </a:cubicBezTo>
                  <a:cubicBezTo>
                    <a:pt x="1911350" y="66040"/>
                    <a:pt x="1903730" y="68580"/>
                    <a:pt x="1896110" y="72390"/>
                  </a:cubicBezTo>
                  <a:cubicBezTo>
                    <a:pt x="1893570" y="73660"/>
                    <a:pt x="1891030" y="73660"/>
                    <a:pt x="1889760" y="73660"/>
                  </a:cubicBezTo>
                  <a:cubicBezTo>
                    <a:pt x="1883410" y="71120"/>
                    <a:pt x="1879600" y="74930"/>
                    <a:pt x="1877060" y="78740"/>
                  </a:cubicBezTo>
                  <a:cubicBezTo>
                    <a:pt x="1870710" y="87630"/>
                    <a:pt x="1860550" y="90170"/>
                    <a:pt x="1851660" y="92710"/>
                  </a:cubicBezTo>
                  <a:cubicBezTo>
                    <a:pt x="1840230" y="95250"/>
                    <a:pt x="1828800" y="96520"/>
                    <a:pt x="1817370" y="97790"/>
                  </a:cubicBezTo>
                  <a:cubicBezTo>
                    <a:pt x="1816100" y="97790"/>
                    <a:pt x="1814830" y="101600"/>
                    <a:pt x="1812290" y="102870"/>
                  </a:cubicBezTo>
                  <a:cubicBezTo>
                    <a:pt x="1811020" y="102870"/>
                    <a:pt x="1809750" y="101600"/>
                    <a:pt x="1809750" y="101600"/>
                  </a:cubicBezTo>
                  <a:cubicBezTo>
                    <a:pt x="1803400" y="109220"/>
                    <a:pt x="1799590" y="120650"/>
                    <a:pt x="1786890" y="119380"/>
                  </a:cubicBezTo>
                  <a:lnTo>
                    <a:pt x="1785620" y="119380"/>
                  </a:lnTo>
                  <a:cubicBezTo>
                    <a:pt x="1775460" y="125730"/>
                    <a:pt x="1765300" y="123190"/>
                    <a:pt x="1756410" y="120650"/>
                  </a:cubicBezTo>
                  <a:cubicBezTo>
                    <a:pt x="1753870" y="120650"/>
                    <a:pt x="1750060" y="118110"/>
                    <a:pt x="1748790" y="115570"/>
                  </a:cubicBezTo>
                  <a:cubicBezTo>
                    <a:pt x="1744980" y="107950"/>
                    <a:pt x="1734820" y="105410"/>
                    <a:pt x="1727200" y="107950"/>
                  </a:cubicBezTo>
                  <a:cubicBezTo>
                    <a:pt x="1720850" y="110490"/>
                    <a:pt x="1714500" y="111760"/>
                    <a:pt x="1708150" y="114300"/>
                  </a:cubicBezTo>
                  <a:cubicBezTo>
                    <a:pt x="1697990" y="116840"/>
                    <a:pt x="1689100" y="118110"/>
                    <a:pt x="1678940" y="113030"/>
                  </a:cubicBezTo>
                  <a:cubicBezTo>
                    <a:pt x="1668780" y="107950"/>
                    <a:pt x="1661160" y="111760"/>
                    <a:pt x="1656080" y="123190"/>
                  </a:cubicBezTo>
                  <a:cubicBezTo>
                    <a:pt x="1652270" y="130810"/>
                    <a:pt x="1642110" y="132080"/>
                    <a:pt x="1635760" y="125730"/>
                  </a:cubicBezTo>
                  <a:cubicBezTo>
                    <a:pt x="1631950" y="121920"/>
                    <a:pt x="1629410" y="123190"/>
                    <a:pt x="1625600" y="125730"/>
                  </a:cubicBezTo>
                  <a:lnTo>
                    <a:pt x="1617980" y="133350"/>
                  </a:lnTo>
                  <a:cubicBezTo>
                    <a:pt x="1616710" y="134620"/>
                    <a:pt x="1614170" y="134620"/>
                    <a:pt x="1612900" y="134620"/>
                  </a:cubicBezTo>
                  <a:lnTo>
                    <a:pt x="1605280" y="134620"/>
                  </a:lnTo>
                  <a:cubicBezTo>
                    <a:pt x="1600200" y="134620"/>
                    <a:pt x="1595120" y="133350"/>
                    <a:pt x="1590040" y="132080"/>
                  </a:cubicBezTo>
                  <a:cubicBezTo>
                    <a:pt x="1583690" y="130810"/>
                    <a:pt x="1578610" y="127000"/>
                    <a:pt x="1572260" y="125730"/>
                  </a:cubicBezTo>
                  <a:cubicBezTo>
                    <a:pt x="1562100" y="124460"/>
                    <a:pt x="1559560" y="115570"/>
                    <a:pt x="1555750" y="109220"/>
                  </a:cubicBezTo>
                  <a:cubicBezTo>
                    <a:pt x="1553210" y="105410"/>
                    <a:pt x="1548130" y="100330"/>
                    <a:pt x="1543050" y="101600"/>
                  </a:cubicBezTo>
                  <a:cubicBezTo>
                    <a:pt x="1537970" y="104140"/>
                    <a:pt x="1532890" y="101600"/>
                    <a:pt x="1529080" y="100330"/>
                  </a:cubicBezTo>
                  <a:cubicBezTo>
                    <a:pt x="1527810" y="100330"/>
                    <a:pt x="1525270" y="99060"/>
                    <a:pt x="1524000" y="99060"/>
                  </a:cubicBezTo>
                  <a:cubicBezTo>
                    <a:pt x="1515110" y="96520"/>
                    <a:pt x="1508760" y="101600"/>
                    <a:pt x="1502410" y="107950"/>
                  </a:cubicBezTo>
                  <a:lnTo>
                    <a:pt x="1497330" y="113030"/>
                  </a:lnTo>
                  <a:cubicBezTo>
                    <a:pt x="1496060" y="114300"/>
                    <a:pt x="1496060" y="116840"/>
                    <a:pt x="1494790" y="118110"/>
                  </a:cubicBezTo>
                  <a:cubicBezTo>
                    <a:pt x="1487170" y="124460"/>
                    <a:pt x="1479550" y="121920"/>
                    <a:pt x="1470660" y="118110"/>
                  </a:cubicBezTo>
                  <a:cubicBezTo>
                    <a:pt x="1463040" y="114300"/>
                    <a:pt x="1454150" y="118110"/>
                    <a:pt x="1451610" y="125730"/>
                  </a:cubicBezTo>
                  <a:cubicBezTo>
                    <a:pt x="1450340" y="130810"/>
                    <a:pt x="1449070" y="134620"/>
                    <a:pt x="1442720" y="137160"/>
                  </a:cubicBezTo>
                  <a:cubicBezTo>
                    <a:pt x="1436370" y="140970"/>
                    <a:pt x="1428750" y="143510"/>
                    <a:pt x="1427480" y="152400"/>
                  </a:cubicBezTo>
                  <a:cubicBezTo>
                    <a:pt x="1427480" y="153670"/>
                    <a:pt x="1426210" y="154940"/>
                    <a:pt x="1424940" y="154940"/>
                  </a:cubicBezTo>
                  <a:cubicBezTo>
                    <a:pt x="1421130" y="156210"/>
                    <a:pt x="1418590" y="157480"/>
                    <a:pt x="1414780" y="158750"/>
                  </a:cubicBezTo>
                  <a:lnTo>
                    <a:pt x="1403350" y="158750"/>
                  </a:lnTo>
                  <a:cubicBezTo>
                    <a:pt x="1395730" y="157480"/>
                    <a:pt x="1388110" y="154940"/>
                    <a:pt x="1380490" y="153670"/>
                  </a:cubicBezTo>
                  <a:cubicBezTo>
                    <a:pt x="1371600" y="152400"/>
                    <a:pt x="1363980" y="157480"/>
                    <a:pt x="1355090" y="158750"/>
                  </a:cubicBezTo>
                  <a:lnTo>
                    <a:pt x="1353820" y="160020"/>
                  </a:lnTo>
                  <a:cubicBezTo>
                    <a:pt x="1351280" y="163830"/>
                    <a:pt x="1347470" y="162560"/>
                    <a:pt x="1344930" y="160020"/>
                  </a:cubicBezTo>
                  <a:cubicBezTo>
                    <a:pt x="1339850" y="154940"/>
                    <a:pt x="1330960" y="153670"/>
                    <a:pt x="1324610" y="156210"/>
                  </a:cubicBezTo>
                  <a:cubicBezTo>
                    <a:pt x="1316990" y="160020"/>
                    <a:pt x="1309370" y="162560"/>
                    <a:pt x="1301750" y="165100"/>
                  </a:cubicBezTo>
                  <a:cubicBezTo>
                    <a:pt x="1299210" y="165100"/>
                    <a:pt x="1296670" y="163830"/>
                    <a:pt x="1295400" y="163830"/>
                  </a:cubicBezTo>
                  <a:cubicBezTo>
                    <a:pt x="1292860" y="163830"/>
                    <a:pt x="1289050" y="162560"/>
                    <a:pt x="1287780" y="163830"/>
                  </a:cubicBezTo>
                  <a:cubicBezTo>
                    <a:pt x="1277620" y="171450"/>
                    <a:pt x="1267460" y="168910"/>
                    <a:pt x="1258570" y="163830"/>
                  </a:cubicBezTo>
                  <a:cubicBezTo>
                    <a:pt x="1253490" y="161290"/>
                    <a:pt x="1245870" y="158750"/>
                    <a:pt x="1243330" y="151130"/>
                  </a:cubicBezTo>
                  <a:cubicBezTo>
                    <a:pt x="1242060" y="146050"/>
                    <a:pt x="1236980" y="140970"/>
                    <a:pt x="1233170" y="137160"/>
                  </a:cubicBezTo>
                  <a:cubicBezTo>
                    <a:pt x="1226820" y="130810"/>
                    <a:pt x="1220470" y="121920"/>
                    <a:pt x="1209040" y="121920"/>
                  </a:cubicBezTo>
                  <a:cubicBezTo>
                    <a:pt x="1206500" y="121920"/>
                    <a:pt x="1203960" y="116840"/>
                    <a:pt x="1202690" y="118110"/>
                  </a:cubicBezTo>
                  <a:cubicBezTo>
                    <a:pt x="1197610" y="119380"/>
                    <a:pt x="1197610" y="116840"/>
                    <a:pt x="1195070" y="114300"/>
                  </a:cubicBezTo>
                  <a:cubicBezTo>
                    <a:pt x="1192530" y="111760"/>
                    <a:pt x="1188720" y="109220"/>
                    <a:pt x="1186180" y="105410"/>
                  </a:cubicBezTo>
                  <a:cubicBezTo>
                    <a:pt x="1182370" y="100330"/>
                    <a:pt x="1178560" y="93980"/>
                    <a:pt x="1174750" y="88900"/>
                  </a:cubicBezTo>
                  <a:cubicBezTo>
                    <a:pt x="1170940" y="83820"/>
                    <a:pt x="1168400" y="77470"/>
                    <a:pt x="1164590" y="72390"/>
                  </a:cubicBezTo>
                  <a:cubicBezTo>
                    <a:pt x="1163320" y="71120"/>
                    <a:pt x="1159510" y="69850"/>
                    <a:pt x="1158240" y="71120"/>
                  </a:cubicBezTo>
                  <a:lnTo>
                    <a:pt x="1143000" y="78740"/>
                  </a:lnTo>
                  <a:cubicBezTo>
                    <a:pt x="1140460" y="80010"/>
                    <a:pt x="1139190" y="82550"/>
                    <a:pt x="1137920" y="85090"/>
                  </a:cubicBezTo>
                  <a:lnTo>
                    <a:pt x="1136650" y="83820"/>
                  </a:lnTo>
                  <a:cubicBezTo>
                    <a:pt x="1137920" y="80010"/>
                    <a:pt x="1139190" y="76200"/>
                    <a:pt x="1140460" y="74930"/>
                  </a:cubicBezTo>
                  <a:lnTo>
                    <a:pt x="1125220" y="71120"/>
                  </a:lnTo>
                  <a:cubicBezTo>
                    <a:pt x="1121410" y="69850"/>
                    <a:pt x="1115060" y="69850"/>
                    <a:pt x="1112520" y="69850"/>
                  </a:cubicBezTo>
                  <a:lnTo>
                    <a:pt x="1092200" y="69850"/>
                  </a:lnTo>
                  <a:cubicBezTo>
                    <a:pt x="1084580" y="69850"/>
                    <a:pt x="1078230" y="68580"/>
                    <a:pt x="1070610" y="69850"/>
                  </a:cubicBezTo>
                  <a:cubicBezTo>
                    <a:pt x="1065530" y="71120"/>
                    <a:pt x="1061720" y="68580"/>
                    <a:pt x="1057910" y="66040"/>
                  </a:cubicBezTo>
                  <a:cubicBezTo>
                    <a:pt x="1047750" y="58420"/>
                    <a:pt x="1037590" y="49530"/>
                    <a:pt x="1023620" y="53340"/>
                  </a:cubicBezTo>
                  <a:cubicBezTo>
                    <a:pt x="1022350" y="53340"/>
                    <a:pt x="1019810" y="52070"/>
                    <a:pt x="1018540" y="50800"/>
                  </a:cubicBezTo>
                  <a:cubicBezTo>
                    <a:pt x="1014730" y="49530"/>
                    <a:pt x="1012190" y="46990"/>
                    <a:pt x="1007110" y="44450"/>
                  </a:cubicBezTo>
                  <a:cubicBezTo>
                    <a:pt x="1007110" y="48260"/>
                    <a:pt x="1007110" y="49530"/>
                    <a:pt x="1008380" y="52070"/>
                  </a:cubicBezTo>
                  <a:cubicBezTo>
                    <a:pt x="1005840" y="54610"/>
                    <a:pt x="1004570" y="53340"/>
                    <a:pt x="1003300" y="52070"/>
                  </a:cubicBezTo>
                  <a:cubicBezTo>
                    <a:pt x="1002030" y="53340"/>
                    <a:pt x="1000760" y="55880"/>
                    <a:pt x="999490" y="55880"/>
                  </a:cubicBezTo>
                  <a:cubicBezTo>
                    <a:pt x="993140" y="58420"/>
                    <a:pt x="986790" y="59690"/>
                    <a:pt x="980440" y="62230"/>
                  </a:cubicBezTo>
                  <a:cubicBezTo>
                    <a:pt x="977900" y="63500"/>
                    <a:pt x="975360" y="64770"/>
                    <a:pt x="974090" y="66040"/>
                  </a:cubicBezTo>
                  <a:cubicBezTo>
                    <a:pt x="969010" y="69850"/>
                    <a:pt x="965200" y="76200"/>
                    <a:pt x="956310" y="74930"/>
                  </a:cubicBezTo>
                  <a:cubicBezTo>
                    <a:pt x="955040" y="74930"/>
                    <a:pt x="952500" y="77470"/>
                    <a:pt x="949960" y="77470"/>
                  </a:cubicBezTo>
                  <a:cubicBezTo>
                    <a:pt x="947420" y="78740"/>
                    <a:pt x="943610" y="78740"/>
                    <a:pt x="941070" y="80010"/>
                  </a:cubicBezTo>
                  <a:lnTo>
                    <a:pt x="938530" y="80010"/>
                  </a:lnTo>
                  <a:cubicBezTo>
                    <a:pt x="930910" y="82550"/>
                    <a:pt x="924560" y="85090"/>
                    <a:pt x="916940" y="86360"/>
                  </a:cubicBezTo>
                  <a:lnTo>
                    <a:pt x="911860" y="86360"/>
                  </a:lnTo>
                  <a:cubicBezTo>
                    <a:pt x="905510" y="86360"/>
                    <a:pt x="900430" y="85090"/>
                    <a:pt x="894080" y="85090"/>
                  </a:cubicBezTo>
                  <a:cubicBezTo>
                    <a:pt x="887730" y="85090"/>
                    <a:pt x="881380" y="87630"/>
                    <a:pt x="875030" y="87630"/>
                  </a:cubicBezTo>
                  <a:cubicBezTo>
                    <a:pt x="867410" y="87630"/>
                    <a:pt x="858520" y="87630"/>
                    <a:pt x="852170" y="82550"/>
                  </a:cubicBezTo>
                  <a:cubicBezTo>
                    <a:pt x="850900" y="81280"/>
                    <a:pt x="847090" y="81280"/>
                    <a:pt x="844550" y="82550"/>
                  </a:cubicBezTo>
                  <a:cubicBezTo>
                    <a:pt x="835660" y="83820"/>
                    <a:pt x="826770" y="85090"/>
                    <a:pt x="819150" y="87630"/>
                  </a:cubicBezTo>
                  <a:cubicBezTo>
                    <a:pt x="811530" y="90170"/>
                    <a:pt x="807720" y="87630"/>
                    <a:pt x="805180" y="81280"/>
                  </a:cubicBezTo>
                  <a:cubicBezTo>
                    <a:pt x="803910" y="78740"/>
                    <a:pt x="801370" y="76200"/>
                    <a:pt x="798830" y="73660"/>
                  </a:cubicBezTo>
                  <a:cubicBezTo>
                    <a:pt x="795020" y="71120"/>
                    <a:pt x="791210" y="67310"/>
                    <a:pt x="787400" y="67310"/>
                  </a:cubicBezTo>
                  <a:cubicBezTo>
                    <a:pt x="778510" y="67310"/>
                    <a:pt x="773430" y="62230"/>
                    <a:pt x="767080" y="58420"/>
                  </a:cubicBezTo>
                  <a:cubicBezTo>
                    <a:pt x="756920" y="52070"/>
                    <a:pt x="748030" y="44450"/>
                    <a:pt x="735330" y="45720"/>
                  </a:cubicBezTo>
                  <a:lnTo>
                    <a:pt x="735330" y="39370"/>
                  </a:lnTo>
                  <a:cubicBezTo>
                    <a:pt x="737870" y="39370"/>
                    <a:pt x="740410" y="39370"/>
                    <a:pt x="742950" y="38100"/>
                  </a:cubicBezTo>
                  <a:cubicBezTo>
                    <a:pt x="739140" y="35560"/>
                    <a:pt x="739140" y="31750"/>
                    <a:pt x="736600" y="29210"/>
                  </a:cubicBezTo>
                  <a:cubicBezTo>
                    <a:pt x="731520" y="25400"/>
                    <a:pt x="726440" y="24130"/>
                    <a:pt x="721360" y="21590"/>
                  </a:cubicBezTo>
                  <a:cubicBezTo>
                    <a:pt x="717550" y="20320"/>
                    <a:pt x="712470" y="20320"/>
                    <a:pt x="715010" y="26670"/>
                  </a:cubicBezTo>
                  <a:cubicBezTo>
                    <a:pt x="708660" y="27940"/>
                    <a:pt x="703580" y="27940"/>
                    <a:pt x="701040" y="30480"/>
                  </a:cubicBezTo>
                  <a:cubicBezTo>
                    <a:pt x="695960" y="34290"/>
                    <a:pt x="690880" y="31750"/>
                    <a:pt x="687070" y="29210"/>
                  </a:cubicBezTo>
                  <a:cubicBezTo>
                    <a:pt x="684530" y="27940"/>
                    <a:pt x="681990" y="26670"/>
                    <a:pt x="679450" y="27940"/>
                  </a:cubicBezTo>
                  <a:cubicBezTo>
                    <a:pt x="664210" y="35560"/>
                    <a:pt x="648970" y="31750"/>
                    <a:pt x="633730" y="31750"/>
                  </a:cubicBezTo>
                  <a:cubicBezTo>
                    <a:pt x="631190" y="31750"/>
                    <a:pt x="628650" y="30480"/>
                    <a:pt x="624840" y="30480"/>
                  </a:cubicBezTo>
                  <a:cubicBezTo>
                    <a:pt x="619760" y="29210"/>
                    <a:pt x="615950" y="26670"/>
                    <a:pt x="610870" y="25400"/>
                  </a:cubicBezTo>
                  <a:cubicBezTo>
                    <a:pt x="605790" y="24130"/>
                    <a:pt x="599440" y="22860"/>
                    <a:pt x="594360" y="21590"/>
                  </a:cubicBezTo>
                  <a:lnTo>
                    <a:pt x="590550" y="21590"/>
                  </a:lnTo>
                  <a:cubicBezTo>
                    <a:pt x="581660" y="21590"/>
                    <a:pt x="572770" y="22860"/>
                    <a:pt x="565150" y="22860"/>
                  </a:cubicBezTo>
                  <a:cubicBezTo>
                    <a:pt x="558800" y="22860"/>
                    <a:pt x="552450" y="20320"/>
                    <a:pt x="544830" y="19050"/>
                  </a:cubicBezTo>
                  <a:cubicBezTo>
                    <a:pt x="543560" y="8890"/>
                    <a:pt x="533400" y="11430"/>
                    <a:pt x="527050" y="6350"/>
                  </a:cubicBezTo>
                  <a:cubicBezTo>
                    <a:pt x="525780" y="5080"/>
                    <a:pt x="523240" y="6350"/>
                    <a:pt x="521970" y="6350"/>
                  </a:cubicBezTo>
                  <a:cubicBezTo>
                    <a:pt x="514350" y="5080"/>
                    <a:pt x="509270" y="8890"/>
                    <a:pt x="506730" y="15240"/>
                  </a:cubicBezTo>
                  <a:cubicBezTo>
                    <a:pt x="502920" y="21590"/>
                    <a:pt x="492760" y="24130"/>
                    <a:pt x="496570" y="34290"/>
                  </a:cubicBezTo>
                  <a:cubicBezTo>
                    <a:pt x="497840" y="35560"/>
                    <a:pt x="500380" y="36830"/>
                    <a:pt x="501650" y="39370"/>
                  </a:cubicBezTo>
                  <a:cubicBezTo>
                    <a:pt x="501650" y="43180"/>
                    <a:pt x="500380" y="45720"/>
                    <a:pt x="496570" y="44450"/>
                  </a:cubicBezTo>
                  <a:cubicBezTo>
                    <a:pt x="495300" y="44450"/>
                    <a:pt x="494030" y="46990"/>
                    <a:pt x="492760" y="48260"/>
                  </a:cubicBezTo>
                  <a:cubicBezTo>
                    <a:pt x="491490" y="49530"/>
                    <a:pt x="491490" y="52070"/>
                    <a:pt x="490220" y="52070"/>
                  </a:cubicBezTo>
                  <a:cubicBezTo>
                    <a:pt x="482600" y="54610"/>
                    <a:pt x="477520" y="60960"/>
                    <a:pt x="468630" y="59690"/>
                  </a:cubicBezTo>
                  <a:lnTo>
                    <a:pt x="466090" y="59690"/>
                  </a:lnTo>
                  <a:cubicBezTo>
                    <a:pt x="458470" y="66040"/>
                    <a:pt x="450850" y="64770"/>
                    <a:pt x="441960" y="63500"/>
                  </a:cubicBezTo>
                  <a:cubicBezTo>
                    <a:pt x="438150" y="62230"/>
                    <a:pt x="433070" y="63500"/>
                    <a:pt x="427990" y="63500"/>
                  </a:cubicBezTo>
                  <a:cubicBezTo>
                    <a:pt x="424180" y="63500"/>
                    <a:pt x="420370" y="63500"/>
                    <a:pt x="416560" y="60960"/>
                  </a:cubicBezTo>
                  <a:cubicBezTo>
                    <a:pt x="411480" y="58420"/>
                    <a:pt x="406400" y="54610"/>
                    <a:pt x="401320" y="52070"/>
                  </a:cubicBezTo>
                  <a:cubicBezTo>
                    <a:pt x="396240" y="49530"/>
                    <a:pt x="389890" y="49530"/>
                    <a:pt x="389890" y="40640"/>
                  </a:cubicBezTo>
                  <a:cubicBezTo>
                    <a:pt x="389890" y="39370"/>
                    <a:pt x="387350" y="38100"/>
                    <a:pt x="387350" y="36830"/>
                  </a:cubicBezTo>
                  <a:cubicBezTo>
                    <a:pt x="378460" y="44450"/>
                    <a:pt x="370840" y="50800"/>
                    <a:pt x="363220" y="57150"/>
                  </a:cubicBezTo>
                  <a:cubicBezTo>
                    <a:pt x="359410" y="60960"/>
                    <a:pt x="354330" y="66040"/>
                    <a:pt x="356870" y="72390"/>
                  </a:cubicBezTo>
                  <a:cubicBezTo>
                    <a:pt x="356870" y="73660"/>
                    <a:pt x="355600" y="74930"/>
                    <a:pt x="355600" y="76200"/>
                  </a:cubicBezTo>
                  <a:cubicBezTo>
                    <a:pt x="354330" y="78740"/>
                    <a:pt x="353060" y="81280"/>
                    <a:pt x="350520" y="82550"/>
                  </a:cubicBezTo>
                  <a:cubicBezTo>
                    <a:pt x="347980" y="86360"/>
                    <a:pt x="345440" y="90170"/>
                    <a:pt x="342900" y="95250"/>
                  </a:cubicBezTo>
                  <a:lnTo>
                    <a:pt x="335280" y="102870"/>
                  </a:lnTo>
                  <a:cubicBezTo>
                    <a:pt x="332740" y="106680"/>
                    <a:pt x="330200" y="110490"/>
                    <a:pt x="326390" y="113030"/>
                  </a:cubicBezTo>
                  <a:cubicBezTo>
                    <a:pt x="317500" y="120650"/>
                    <a:pt x="308610" y="128270"/>
                    <a:pt x="298450" y="135890"/>
                  </a:cubicBezTo>
                  <a:cubicBezTo>
                    <a:pt x="293370" y="140970"/>
                    <a:pt x="287020" y="144780"/>
                    <a:pt x="281940" y="149860"/>
                  </a:cubicBezTo>
                  <a:cubicBezTo>
                    <a:pt x="273050" y="157480"/>
                    <a:pt x="262890" y="163830"/>
                    <a:pt x="257810" y="175260"/>
                  </a:cubicBezTo>
                  <a:cubicBezTo>
                    <a:pt x="257810" y="176530"/>
                    <a:pt x="255270" y="177800"/>
                    <a:pt x="254000" y="179070"/>
                  </a:cubicBezTo>
                  <a:cubicBezTo>
                    <a:pt x="247650" y="184150"/>
                    <a:pt x="237490" y="184150"/>
                    <a:pt x="237490" y="194310"/>
                  </a:cubicBezTo>
                  <a:cubicBezTo>
                    <a:pt x="227330" y="194310"/>
                    <a:pt x="222250" y="201930"/>
                    <a:pt x="217170" y="208280"/>
                  </a:cubicBezTo>
                  <a:cubicBezTo>
                    <a:pt x="213360" y="213360"/>
                    <a:pt x="209550" y="219710"/>
                    <a:pt x="204470" y="223520"/>
                  </a:cubicBezTo>
                  <a:cubicBezTo>
                    <a:pt x="199390" y="226060"/>
                    <a:pt x="193040" y="224790"/>
                    <a:pt x="186690" y="224790"/>
                  </a:cubicBezTo>
                  <a:cubicBezTo>
                    <a:pt x="184150" y="224790"/>
                    <a:pt x="181610" y="224790"/>
                    <a:pt x="181610" y="226060"/>
                  </a:cubicBezTo>
                  <a:cubicBezTo>
                    <a:pt x="176530" y="231140"/>
                    <a:pt x="170180" y="234950"/>
                    <a:pt x="166370" y="241300"/>
                  </a:cubicBezTo>
                  <a:cubicBezTo>
                    <a:pt x="162560" y="247650"/>
                    <a:pt x="158750" y="251460"/>
                    <a:pt x="152400" y="252730"/>
                  </a:cubicBezTo>
                  <a:cubicBezTo>
                    <a:pt x="146050" y="254000"/>
                    <a:pt x="139700" y="260350"/>
                    <a:pt x="130810" y="256540"/>
                  </a:cubicBezTo>
                  <a:cubicBezTo>
                    <a:pt x="123190" y="254000"/>
                    <a:pt x="114300" y="256540"/>
                    <a:pt x="109220" y="251460"/>
                  </a:cubicBezTo>
                  <a:cubicBezTo>
                    <a:pt x="99060" y="252730"/>
                    <a:pt x="91440" y="255270"/>
                    <a:pt x="82550" y="256540"/>
                  </a:cubicBezTo>
                  <a:cubicBezTo>
                    <a:pt x="72390" y="259080"/>
                    <a:pt x="60960" y="257810"/>
                    <a:pt x="52070" y="265430"/>
                  </a:cubicBezTo>
                  <a:cubicBezTo>
                    <a:pt x="44450" y="271780"/>
                    <a:pt x="38100" y="278130"/>
                    <a:pt x="26670" y="276860"/>
                  </a:cubicBezTo>
                  <a:cubicBezTo>
                    <a:pt x="27940" y="284480"/>
                    <a:pt x="29210" y="290830"/>
                    <a:pt x="30480" y="298450"/>
                  </a:cubicBezTo>
                  <a:cubicBezTo>
                    <a:pt x="33020" y="318770"/>
                    <a:pt x="35560" y="339090"/>
                    <a:pt x="36830" y="359410"/>
                  </a:cubicBezTo>
                  <a:cubicBezTo>
                    <a:pt x="40640" y="384810"/>
                    <a:pt x="41910" y="408940"/>
                    <a:pt x="39370" y="433070"/>
                  </a:cubicBezTo>
                  <a:cubicBezTo>
                    <a:pt x="36830" y="467360"/>
                    <a:pt x="25400" y="1640840"/>
                    <a:pt x="13970" y="1672590"/>
                  </a:cubicBezTo>
                  <a:lnTo>
                    <a:pt x="2540" y="1699260"/>
                  </a:lnTo>
                  <a:cubicBezTo>
                    <a:pt x="0" y="1705610"/>
                    <a:pt x="3810" y="1709420"/>
                    <a:pt x="10160" y="1710690"/>
                  </a:cubicBezTo>
                  <a:cubicBezTo>
                    <a:pt x="17780" y="1711960"/>
                    <a:pt x="20320" y="1717040"/>
                    <a:pt x="22860" y="1723390"/>
                  </a:cubicBezTo>
                  <a:cubicBezTo>
                    <a:pt x="25400" y="1733550"/>
                    <a:pt x="21590" y="1743710"/>
                    <a:pt x="26670" y="1753870"/>
                  </a:cubicBezTo>
                  <a:cubicBezTo>
                    <a:pt x="29210" y="1758950"/>
                    <a:pt x="26670" y="1767840"/>
                    <a:pt x="25400" y="1775460"/>
                  </a:cubicBezTo>
                  <a:cubicBezTo>
                    <a:pt x="24130" y="1785620"/>
                    <a:pt x="26670" y="1795780"/>
                    <a:pt x="30480" y="1804670"/>
                  </a:cubicBezTo>
                  <a:cubicBezTo>
                    <a:pt x="39370" y="1819910"/>
                    <a:pt x="40640" y="1837690"/>
                    <a:pt x="40640" y="1854200"/>
                  </a:cubicBezTo>
                  <a:cubicBezTo>
                    <a:pt x="40640" y="1858010"/>
                    <a:pt x="41910" y="1861820"/>
                    <a:pt x="43180" y="1864360"/>
                  </a:cubicBezTo>
                  <a:cubicBezTo>
                    <a:pt x="45720" y="1866900"/>
                    <a:pt x="50800" y="1869440"/>
                    <a:pt x="55880" y="1870710"/>
                  </a:cubicBezTo>
                  <a:lnTo>
                    <a:pt x="86360" y="1885950"/>
                  </a:lnTo>
                  <a:cubicBezTo>
                    <a:pt x="100330" y="1893570"/>
                    <a:pt x="111760" y="1892300"/>
                    <a:pt x="124460" y="1883410"/>
                  </a:cubicBezTo>
                  <a:cubicBezTo>
                    <a:pt x="125730" y="1882140"/>
                    <a:pt x="129540" y="1880870"/>
                    <a:pt x="130810" y="1880870"/>
                  </a:cubicBezTo>
                  <a:cubicBezTo>
                    <a:pt x="139700" y="1882140"/>
                    <a:pt x="148590" y="1882140"/>
                    <a:pt x="156210" y="1889760"/>
                  </a:cubicBezTo>
                  <a:cubicBezTo>
                    <a:pt x="165100" y="1897380"/>
                    <a:pt x="177800" y="1902460"/>
                    <a:pt x="187960" y="1908810"/>
                  </a:cubicBezTo>
                  <a:cubicBezTo>
                    <a:pt x="194310" y="1912620"/>
                    <a:pt x="201930" y="1917700"/>
                    <a:pt x="205740" y="1922780"/>
                  </a:cubicBezTo>
                  <a:cubicBezTo>
                    <a:pt x="208280" y="1925320"/>
                    <a:pt x="210820" y="1927860"/>
                    <a:pt x="213360" y="1929130"/>
                  </a:cubicBezTo>
                  <a:cubicBezTo>
                    <a:pt x="227330" y="1934210"/>
                    <a:pt x="234950" y="1946910"/>
                    <a:pt x="243840" y="1957070"/>
                  </a:cubicBezTo>
                  <a:cubicBezTo>
                    <a:pt x="251460" y="1965960"/>
                    <a:pt x="261620" y="1971040"/>
                    <a:pt x="273050" y="1972310"/>
                  </a:cubicBezTo>
                  <a:cubicBezTo>
                    <a:pt x="285750" y="1974850"/>
                    <a:pt x="298450" y="1976120"/>
                    <a:pt x="311150" y="1978660"/>
                  </a:cubicBezTo>
                  <a:cubicBezTo>
                    <a:pt x="316230" y="1979930"/>
                    <a:pt x="322580" y="1981200"/>
                    <a:pt x="327660" y="1983740"/>
                  </a:cubicBezTo>
                  <a:cubicBezTo>
                    <a:pt x="334010" y="1986280"/>
                    <a:pt x="340360" y="1986280"/>
                    <a:pt x="345440" y="1990090"/>
                  </a:cubicBezTo>
                  <a:cubicBezTo>
                    <a:pt x="353060" y="1996440"/>
                    <a:pt x="360680" y="2000250"/>
                    <a:pt x="370840" y="1997710"/>
                  </a:cubicBezTo>
                  <a:cubicBezTo>
                    <a:pt x="374650" y="1996440"/>
                    <a:pt x="379730" y="1998980"/>
                    <a:pt x="383540" y="2000250"/>
                  </a:cubicBezTo>
                  <a:cubicBezTo>
                    <a:pt x="384810" y="2000250"/>
                    <a:pt x="386080" y="2001520"/>
                    <a:pt x="387350" y="2001520"/>
                  </a:cubicBezTo>
                  <a:cubicBezTo>
                    <a:pt x="401320" y="2002790"/>
                    <a:pt x="414020" y="2000250"/>
                    <a:pt x="426720" y="1997710"/>
                  </a:cubicBezTo>
                  <a:cubicBezTo>
                    <a:pt x="431800" y="1996440"/>
                    <a:pt x="436880" y="1995170"/>
                    <a:pt x="441960" y="1992630"/>
                  </a:cubicBezTo>
                  <a:cubicBezTo>
                    <a:pt x="455930" y="1986280"/>
                    <a:pt x="469900" y="1979930"/>
                    <a:pt x="482600" y="1972310"/>
                  </a:cubicBezTo>
                  <a:cubicBezTo>
                    <a:pt x="491490" y="1967230"/>
                    <a:pt x="500380" y="1962150"/>
                    <a:pt x="510540" y="1967230"/>
                  </a:cubicBezTo>
                  <a:lnTo>
                    <a:pt x="515620" y="1967230"/>
                  </a:lnTo>
                  <a:cubicBezTo>
                    <a:pt x="524510" y="1967230"/>
                    <a:pt x="533400" y="1965960"/>
                    <a:pt x="541020" y="1964690"/>
                  </a:cubicBezTo>
                  <a:cubicBezTo>
                    <a:pt x="542290" y="1964690"/>
                    <a:pt x="544830" y="1964690"/>
                    <a:pt x="544830" y="1963420"/>
                  </a:cubicBezTo>
                  <a:cubicBezTo>
                    <a:pt x="548640" y="1958340"/>
                    <a:pt x="554990" y="1958340"/>
                    <a:pt x="561340" y="1957070"/>
                  </a:cubicBezTo>
                  <a:cubicBezTo>
                    <a:pt x="571500" y="1955800"/>
                    <a:pt x="581660" y="1955800"/>
                    <a:pt x="589280" y="1949450"/>
                  </a:cubicBezTo>
                  <a:cubicBezTo>
                    <a:pt x="596900" y="1944370"/>
                    <a:pt x="604520" y="1943100"/>
                    <a:pt x="613410" y="1941830"/>
                  </a:cubicBezTo>
                  <a:cubicBezTo>
                    <a:pt x="614680" y="1941830"/>
                    <a:pt x="617220" y="1940560"/>
                    <a:pt x="618490" y="1940560"/>
                  </a:cubicBezTo>
                  <a:cubicBezTo>
                    <a:pt x="624840" y="1939290"/>
                    <a:pt x="631190" y="1935480"/>
                    <a:pt x="636270" y="1936750"/>
                  </a:cubicBezTo>
                  <a:cubicBezTo>
                    <a:pt x="647700" y="1939290"/>
                    <a:pt x="652780" y="1935480"/>
                    <a:pt x="660400" y="1925320"/>
                  </a:cubicBezTo>
                  <a:cubicBezTo>
                    <a:pt x="661670" y="1922780"/>
                    <a:pt x="665480" y="1921510"/>
                    <a:pt x="668020" y="1920240"/>
                  </a:cubicBezTo>
                  <a:cubicBezTo>
                    <a:pt x="674370" y="1918970"/>
                    <a:pt x="680720" y="1920240"/>
                    <a:pt x="687070" y="1918970"/>
                  </a:cubicBezTo>
                  <a:cubicBezTo>
                    <a:pt x="690880" y="1918970"/>
                    <a:pt x="694690" y="1915160"/>
                    <a:pt x="697230" y="1915160"/>
                  </a:cubicBezTo>
                  <a:cubicBezTo>
                    <a:pt x="707390" y="1916430"/>
                    <a:pt x="718820" y="1912620"/>
                    <a:pt x="727710" y="1918970"/>
                  </a:cubicBezTo>
                  <a:cubicBezTo>
                    <a:pt x="728980" y="1920240"/>
                    <a:pt x="731520" y="1920240"/>
                    <a:pt x="734060" y="1920240"/>
                  </a:cubicBezTo>
                  <a:cubicBezTo>
                    <a:pt x="750570" y="1921510"/>
                    <a:pt x="764540" y="1926590"/>
                    <a:pt x="775970" y="1936750"/>
                  </a:cubicBezTo>
                  <a:cubicBezTo>
                    <a:pt x="779780" y="1940560"/>
                    <a:pt x="784860" y="1943100"/>
                    <a:pt x="788670" y="1945640"/>
                  </a:cubicBezTo>
                  <a:cubicBezTo>
                    <a:pt x="792480" y="1948180"/>
                    <a:pt x="797560" y="1948180"/>
                    <a:pt x="801370" y="1949450"/>
                  </a:cubicBezTo>
                  <a:cubicBezTo>
                    <a:pt x="805180" y="1950720"/>
                    <a:pt x="807720" y="1951990"/>
                    <a:pt x="811530" y="1951990"/>
                  </a:cubicBezTo>
                  <a:cubicBezTo>
                    <a:pt x="817880" y="1951990"/>
                    <a:pt x="822960" y="1954530"/>
                    <a:pt x="826770" y="1959610"/>
                  </a:cubicBezTo>
                  <a:cubicBezTo>
                    <a:pt x="828040" y="1960880"/>
                    <a:pt x="829310" y="1962150"/>
                    <a:pt x="830580" y="1964690"/>
                  </a:cubicBezTo>
                  <a:cubicBezTo>
                    <a:pt x="829310" y="1968500"/>
                    <a:pt x="836930" y="1978660"/>
                    <a:pt x="842010" y="1978660"/>
                  </a:cubicBezTo>
                  <a:cubicBezTo>
                    <a:pt x="850900" y="1978660"/>
                    <a:pt x="859790" y="1981200"/>
                    <a:pt x="867410" y="1987550"/>
                  </a:cubicBezTo>
                  <a:cubicBezTo>
                    <a:pt x="868680" y="1988820"/>
                    <a:pt x="871220" y="1988820"/>
                    <a:pt x="873760" y="1987550"/>
                  </a:cubicBezTo>
                  <a:cubicBezTo>
                    <a:pt x="877570" y="1986280"/>
                    <a:pt x="880110" y="1986280"/>
                    <a:pt x="882650" y="1990090"/>
                  </a:cubicBezTo>
                  <a:cubicBezTo>
                    <a:pt x="883920" y="1991360"/>
                    <a:pt x="889000" y="1991360"/>
                    <a:pt x="891540" y="1991360"/>
                  </a:cubicBezTo>
                  <a:cubicBezTo>
                    <a:pt x="897890" y="1991360"/>
                    <a:pt x="905510" y="1990090"/>
                    <a:pt x="911860" y="1991360"/>
                  </a:cubicBezTo>
                  <a:cubicBezTo>
                    <a:pt x="923290" y="1992630"/>
                    <a:pt x="933450" y="1993900"/>
                    <a:pt x="944880" y="1996440"/>
                  </a:cubicBezTo>
                  <a:cubicBezTo>
                    <a:pt x="947420" y="1996440"/>
                    <a:pt x="949960" y="1997710"/>
                    <a:pt x="951230" y="1998980"/>
                  </a:cubicBezTo>
                  <a:cubicBezTo>
                    <a:pt x="953770" y="2005330"/>
                    <a:pt x="960120" y="2005330"/>
                    <a:pt x="963930" y="2006600"/>
                  </a:cubicBezTo>
                  <a:cubicBezTo>
                    <a:pt x="967740" y="2007870"/>
                    <a:pt x="972820" y="2009140"/>
                    <a:pt x="975360" y="2009140"/>
                  </a:cubicBezTo>
                  <a:cubicBezTo>
                    <a:pt x="976630" y="2007870"/>
                    <a:pt x="979170" y="2006600"/>
                    <a:pt x="981710" y="2004060"/>
                  </a:cubicBezTo>
                  <a:cubicBezTo>
                    <a:pt x="976630" y="2004060"/>
                    <a:pt x="974090" y="2005330"/>
                    <a:pt x="971550" y="2005330"/>
                  </a:cubicBezTo>
                  <a:cubicBezTo>
                    <a:pt x="976630" y="1998980"/>
                    <a:pt x="981710" y="1997710"/>
                    <a:pt x="988060" y="2001520"/>
                  </a:cubicBezTo>
                  <a:cubicBezTo>
                    <a:pt x="995680" y="2007870"/>
                    <a:pt x="1002030" y="2007870"/>
                    <a:pt x="1010920" y="2001520"/>
                  </a:cubicBezTo>
                  <a:lnTo>
                    <a:pt x="1018540" y="1997710"/>
                  </a:lnTo>
                  <a:lnTo>
                    <a:pt x="1018540" y="1991360"/>
                  </a:lnTo>
                  <a:cubicBezTo>
                    <a:pt x="1022350" y="1992630"/>
                    <a:pt x="1026160" y="1995170"/>
                    <a:pt x="1028700" y="1995170"/>
                  </a:cubicBezTo>
                  <a:cubicBezTo>
                    <a:pt x="1036320" y="1991360"/>
                    <a:pt x="1043940" y="1987550"/>
                    <a:pt x="1050290" y="1982470"/>
                  </a:cubicBezTo>
                  <a:cubicBezTo>
                    <a:pt x="1057910" y="1977390"/>
                    <a:pt x="1064260" y="1971040"/>
                    <a:pt x="1070610" y="1965960"/>
                  </a:cubicBezTo>
                  <a:cubicBezTo>
                    <a:pt x="1071880" y="1965960"/>
                    <a:pt x="1071880" y="1964690"/>
                    <a:pt x="1073150" y="1964690"/>
                  </a:cubicBezTo>
                  <a:cubicBezTo>
                    <a:pt x="1082040" y="1962150"/>
                    <a:pt x="1089660" y="1960880"/>
                    <a:pt x="1098550" y="1958340"/>
                  </a:cubicBezTo>
                  <a:cubicBezTo>
                    <a:pt x="1103630" y="1957070"/>
                    <a:pt x="1107440" y="1954530"/>
                    <a:pt x="1112520" y="1953260"/>
                  </a:cubicBezTo>
                  <a:cubicBezTo>
                    <a:pt x="1116330" y="1951990"/>
                    <a:pt x="1118870" y="1951990"/>
                    <a:pt x="1122680" y="1950720"/>
                  </a:cubicBezTo>
                  <a:lnTo>
                    <a:pt x="1135380" y="1950720"/>
                  </a:lnTo>
                  <a:cubicBezTo>
                    <a:pt x="1137920" y="1950720"/>
                    <a:pt x="1141730" y="1950720"/>
                    <a:pt x="1144270" y="1949450"/>
                  </a:cubicBezTo>
                  <a:cubicBezTo>
                    <a:pt x="1145540" y="1946910"/>
                    <a:pt x="1148080" y="1943100"/>
                    <a:pt x="1149350" y="1943100"/>
                  </a:cubicBezTo>
                  <a:cubicBezTo>
                    <a:pt x="1153160" y="1943100"/>
                    <a:pt x="1155700" y="1945640"/>
                    <a:pt x="1159510" y="1946910"/>
                  </a:cubicBezTo>
                  <a:cubicBezTo>
                    <a:pt x="1160780" y="1946910"/>
                    <a:pt x="1160780" y="1948180"/>
                    <a:pt x="1160780" y="1949450"/>
                  </a:cubicBezTo>
                  <a:cubicBezTo>
                    <a:pt x="1165860" y="1954530"/>
                    <a:pt x="1169670" y="1960880"/>
                    <a:pt x="1174750" y="1965960"/>
                  </a:cubicBezTo>
                  <a:cubicBezTo>
                    <a:pt x="1181100" y="1972310"/>
                    <a:pt x="1187450" y="1972310"/>
                    <a:pt x="1191260" y="1968500"/>
                  </a:cubicBezTo>
                  <a:cubicBezTo>
                    <a:pt x="1197610" y="1963420"/>
                    <a:pt x="1202690" y="1959610"/>
                    <a:pt x="1211580" y="1962150"/>
                  </a:cubicBezTo>
                  <a:cubicBezTo>
                    <a:pt x="1212850" y="1962150"/>
                    <a:pt x="1215390" y="1963420"/>
                    <a:pt x="1216660" y="1962150"/>
                  </a:cubicBezTo>
                  <a:cubicBezTo>
                    <a:pt x="1223010" y="1959610"/>
                    <a:pt x="1230630" y="1957070"/>
                    <a:pt x="1236980" y="1953260"/>
                  </a:cubicBezTo>
                  <a:cubicBezTo>
                    <a:pt x="1240790" y="1951990"/>
                    <a:pt x="1245870" y="1951990"/>
                    <a:pt x="1247140" y="1949450"/>
                  </a:cubicBezTo>
                  <a:cubicBezTo>
                    <a:pt x="1250950" y="1941830"/>
                    <a:pt x="1257300" y="1938020"/>
                    <a:pt x="1263650" y="1932940"/>
                  </a:cubicBezTo>
                  <a:cubicBezTo>
                    <a:pt x="1267460" y="1929130"/>
                    <a:pt x="1271270" y="1924050"/>
                    <a:pt x="1275080" y="1922780"/>
                  </a:cubicBezTo>
                  <a:cubicBezTo>
                    <a:pt x="1283970" y="1920240"/>
                    <a:pt x="1290320" y="1912620"/>
                    <a:pt x="1297940" y="1907540"/>
                  </a:cubicBezTo>
                  <a:cubicBezTo>
                    <a:pt x="1304290" y="1903730"/>
                    <a:pt x="1308100" y="1896110"/>
                    <a:pt x="1314450" y="1894840"/>
                  </a:cubicBezTo>
                  <a:cubicBezTo>
                    <a:pt x="1324610" y="1892300"/>
                    <a:pt x="1332230" y="1885950"/>
                    <a:pt x="1341120" y="1879600"/>
                  </a:cubicBezTo>
                  <a:cubicBezTo>
                    <a:pt x="1346200" y="1875790"/>
                    <a:pt x="1352550" y="1873250"/>
                    <a:pt x="1358900" y="1874520"/>
                  </a:cubicBezTo>
                  <a:cubicBezTo>
                    <a:pt x="1362710" y="1875790"/>
                    <a:pt x="1367790" y="1874520"/>
                    <a:pt x="1370330" y="1873250"/>
                  </a:cubicBezTo>
                  <a:cubicBezTo>
                    <a:pt x="1375410" y="1870710"/>
                    <a:pt x="1380490" y="1866900"/>
                    <a:pt x="1385570" y="1864360"/>
                  </a:cubicBezTo>
                  <a:cubicBezTo>
                    <a:pt x="1389380" y="1861820"/>
                    <a:pt x="1393190" y="1859280"/>
                    <a:pt x="1397000" y="1859280"/>
                  </a:cubicBezTo>
                  <a:cubicBezTo>
                    <a:pt x="1409700" y="1858010"/>
                    <a:pt x="1419860" y="1855470"/>
                    <a:pt x="1426210" y="1842770"/>
                  </a:cubicBezTo>
                  <a:cubicBezTo>
                    <a:pt x="1428750" y="1837690"/>
                    <a:pt x="1441450" y="1831340"/>
                    <a:pt x="1446530" y="1833880"/>
                  </a:cubicBezTo>
                  <a:cubicBezTo>
                    <a:pt x="1455420" y="1837690"/>
                    <a:pt x="1461770" y="1835150"/>
                    <a:pt x="1466850" y="1827530"/>
                  </a:cubicBezTo>
                  <a:cubicBezTo>
                    <a:pt x="1470660" y="1823720"/>
                    <a:pt x="1475740" y="1824990"/>
                    <a:pt x="1479550" y="1827530"/>
                  </a:cubicBezTo>
                  <a:cubicBezTo>
                    <a:pt x="1482090" y="1830070"/>
                    <a:pt x="1484630" y="1831340"/>
                    <a:pt x="1487170" y="1831340"/>
                  </a:cubicBezTo>
                  <a:cubicBezTo>
                    <a:pt x="1496060" y="1832610"/>
                    <a:pt x="1506220" y="1831340"/>
                    <a:pt x="1515110" y="1832610"/>
                  </a:cubicBezTo>
                  <a:cubicBezTo>
                    <a:pt x="1522730" y="1833880"/>
                    <a:pt x="1530350" y="1831340"/>
                    <a:pt x="1535430" y="1826260"/>
                  </a:cubicBezTo>
                  <a:cubicBezTo>
                    <a:pt x="1540510" y="1821180"/>
                    <a:pt x="1544320" y="1821180"/>
                    <a:pt x="1551940" y="1823720"/>
                  </a:cubicBezTo>
                  <a:cubicBezTo>
                    <a:pt x="1558290" y="1826260"/>
                    <a:pt x="1563370" y="1832610"/>
                    <a:pt x="1572260" y="1831340"/>
                  </a:cubicBezTo>
                  <a:cubicBezTo>
                    <a:pt x="1579880" y="1830070"/>
                    <a:pt x="1588770" y="1833880"/>
                    <a:pt x="1597660" y="1830070"/>
                  </a:cubicBezTo>
                  <a:lnTo>
                    <a:pt x="1602740" y="1830070"/>
                  </a:lnTo>
                  <a:cubicBezTo>
                    <a:pt x="1610360" y="1832610"/>
                    <a:pt x="1617980" y="1833880"/>
                    <a:pt x="1624330" y="1840230"/>
                  </a:cubicBezTo>
                  <a:cubicBezTo>
                    <a:pt x="1631950" y="1846580"/>
                    <a:pt x="1633220" y="1799590"/>
                    <a:pt x="1640840" y="1804670"/>
                  </a:cubicBezTo>
                  <a:cubicBezTo>
                    <a:pt x="1652270" y="1812290"/>
                    <a:pt x="1649730" y="1804670"/>
                    <a:pt x="1661160" y="1811020"/>
                  </a:cubicBezTo>
                  <a:cubicBezTo>
                    <a:pt x="1670050" y="1814830"/>
                    <a:pt x="1666240" y="1800860"/>
                    <a:pt x="1676400" y="1803400"/>
                  </a:cubicBezTo>
                  <a:cubicBezTo>
                    <a:pt x="1677670" y="1803400"/>
                    <a:pt x="1692910" y="1813560"/>
                    <a:pt x="1692910" y="1812290"/>
                  </a:cubicBezTo>
                  <a:cubicBezTo>
                    <a:pt x="1699260" y="1808480"/>
                    <a:pt x="1705610" y="1770380"/>
                    <a:pt x="1711960" y="1771650"/>
                  </a:cubicBezTo>
                  <a:cubicBezTo>
                    <a:pt x="1724660" y="1775460"/>
                    <a:pt x="1736090" y="1772920"/>
                    <a:pt x="1747520" y="1767840"/>
                  </a:cubicBezTo>
                  <a:cubicBezTo>
                    <a:pt x="1753870" y="1765300"/>
                    <a:pt x="1764030" y="1756410"/>
                    <a:pt x="1769110" y="1760220"/>
                  </a:cubicBezTo>
                  <a:cubicBezTo>
                    <a:pt x="1778000" y="1766570"/>
                    <a:pt x="1786890" y="1769110"/>
                    <a:pt x="1797050" y="1770380"/>
                  </a:cubicBezTo>
                  <a:cubicBezTo>
                    <a:pt x="1798320" y="1770380"/>
                    <a:pt x="1799590" y="1771650"/>
                    <a:pt x="1800860" y="1772920"/>
                  </a:cubicBezTo>
                  <a:cubicBezTo>
                    <a:pt x="1804670" y="1778000"/>
                    <a:pt x="1822450" y="1764030"/>
                    <a:pt x="1826260" y="1769110"/>
                  </a:cubicBezTo>
                  <a:cubicBezTo>
                    <a:pt x="1831340" y="1776730"/>
                    <a:pt x="1836420" y="1784350"/>
                    <a:pt x="1841500" y="1790700"/>
                  </a:cubicBezTo>
                  <a:cubicBezTo>
                    <a:pt x="1844040" y="1793240"/>
                    <a:pt x="1847850" y="1794510"/>
                    <a:pt x="1849120" y="1797050"/>
                  </a:cubicBezTo>
                  <a:cubicBezTo>
                    <a:pt x="1850390" y="1803400"/>
                    <a:pt x="1852930" y="1805940"/>
                    <a:pt x="1859280" y="1805940"/>
                  </a:cubicBezTo>
                  <a:cubicBezTo>
                    <a:pt x="1863090" y="1805940"/>
                    <a:pt x="1866900" y="1807210"/>
                    <a:pt x="1869440" y="1809750"/>
                  </a:cubicBezTo>
                  <a:cubicBezTo>
                    <a:pt x="1875790" y="1813560"/>
                    <a:pt x="1880870" y="1817370"/>
                    <a:pt x="1885950" y="1821180"/>
                  </a:cubicBezTo>
                  <a:cubicBezTo>
                    <a:pt x="1892300" y="1824990"/>
                    <a:pt x="1898650" y="1828800"/>
                    <a:pt x="1901190" y="1835150"/>
                  </a:cubicBezTo>
                  <a:cubicBezTo>
                    <a:pt x="1902460" y="1837690"/>
                    <a:pt x="1903730" y="1838960"/>
                    <a:pt x="1905000" y="1840230"/>
                  </a:cubicBezTo>
                  <a:cubicBezTo>
                    <a:pt x="1910080" y="1845310"/>
                    <a:pt x="1915160" y="1849120"/>
                    <a:pt x="1920240" y="1854200"/>
                  </a:cubicBezTo>
                  <a:cubicBezTo>
                    <a:pt x="1927860" y="1860550"/>
                    <a:pt x="1934210" y="1868170"/>
                    <a:pt x="1941830" y="1874520"/>
                  </a:cubicBezTo>
                  <a:cubicBezTo>
                    <a:pt x="1944370" y="1875790"/>
                    <a:pt x="1946910" y="1878330"/>
                    <a:pt x="1949450" y="1879600"/>
                  </a:cubicBezTo>
                  <a:cubicBezTo>
                    <a:pt x="1954530" y="1882140"/>
                    <a:pt x="1959610" y="1884680"/>
                    <a:pt x="1963420" y="1888490"/>
                  </a:cubicBezTo>
                  <a:cubicBezTo>
                    <a:pt x="1967230" y="1892300"/>
                    <a:pt x="1985010" y="1869440"/>
                    <a:pt x="1987550" y="1874520"/>
                  </a:cubicBezTo>
                  <a:cubicBezTo>
                    <a:pt x="1987550" y="1875790"/>
                    <a:pt x="1988820" y="1875790"/>
                    <a:pt x="1990090" y="1875790"/>
                  </a:cubicBezTo>
                  <a:cubicBezTo>
                    <a:pt x="1997710" y="1882140"/>
                    <a:pt x="2005330" y="1879600"/>
                    <a:pt x="2012950" y="1877060"/>
                  </a:cubicBezTo>
                  <a:cubicBezTo>
                    <a:pt x="2015490" y="1875790"/>
                    <a:pt x="2018030" y="1874520"/>
                    <a:pt x="2019300" y="1875790"/>
                  </a:cubicBezTo>
                  <a:cubicBezTo>
                    <a:pt x="2028190" y="1879600"/>
                    <a:pt x="2034540" y="1888490"/>
                    <a:pt x="2045970" y="1889760"/>
                  </a:cubicBezTo>
                  <a:cubicBezTo>
                    <a:pt x="2045970" y="1889760"/>
                    <a:pt x="2047240" y="1889760"/>
                    <a:pt x="2047240" y="1891030"/>
                  </a:cubicBezTo>
                  <a:cubicBezTo>
                    <a:pt x="2049780" y="1898650"/>
                    <a:pt x="2057400" y="1898650"/>
                    <a:pt x="2063750" y="1899920"/>
                  </a:cubicBezTo>
                  <a:cubicBezTo>
                    <a:pt x="2067560" y="1899920"/>
                    <a:pt x="2071370" y="1901190"/>
                    <a:pt x="2073910" y="1902460"/>
                  </a:cubicBezTo>
                  <a:cubicBezTo>
                    <a:pt x="2081530" y="1906270"/>
                    <a:pt x="2089150" y="1911350"/>
                    <a:pt x="2098040" y="1913890"/>
                  </a:cubicBezTo>
                  <a:cubicBezTo>
                    <a:pt x="2109470" y="1917700"/>
                    <a:pt x="2120900" y="1920240"/>
                    <a:pt x="2129790" y="1926590"/>
                  </a:cubicBezTo>
                  <a:cubicBezTo>
                    <a:pt x="2131060" y="1926590"/>
                    <a:pt x="2132330" y="1926590"/>
                    <a:pt x="2132330" y="1927860"/>
                  </a:cubicBezTo>
                  <a:cubicBezTo>
                    <a:pt x="2136140" y="1930400"/>
                    <a:pt x="2142490" y="1931670"/>
                    <a:pt x="2145030" y="1935480"/>
                  </a:cubicBezTo>
                  <a:cubicBezTo>
                    <a:pt x="2148840" y="1943100"/>
                    <a:pt x="2159000" y="1941830"/>
                    <a:pt x="2164080" y="1948180"/>
                  </a:cubicBezTo>
                  <a:lnTo>
                    <a:pt x="2165350" y="1948180"/>
                  </a:lnTo>
                  <a:cubicBezTo>
                    <a:pt x="2170430" y="1948180"/>
                    <a:pt x="2175510" y="1949450"/>
                    <a:pt x="2181860" y="1949450"/>
                  </a:cubicBezTo>
                  <a:cubicBezTo>
                    <a:pt x="2184400" y="1948180"/>
                    <a:pt x="2188210" y="1945640"/>
                    <a:pt x="2190750" y="1945640"/>
                  </a:cubicBezTo>
                  <a:cubicBezTo>
                    <a:pt x="2202180" y="1949450"/>
                    <a:pt x="2213610" y="1949450"/>
                    <a:pt x="2221230" y="1939290"/>
                  </a:cubicBezTo>
                  <a:cubicBezTo>
                    <a:pt x="2222500" y="1938020"/>
                    <a:pt x="2225040" y="1938020"/>
                    <a:pt x="2227580" y="1938020"/>
                  </a:cubicBezTo>
                  <a:lnTo>
                    <a:pt x="2237740" y="1938020"/>
                  </a:lnTo>
                  <a:cubicBezTo>
                    <a:pt x="2249170" y="1935480"/>
                    <a:pt x="2259330" y="1932940"/>
                    <a:pt x="2270760" y="1931670"/>
                  </a:cubicBezTo>
                  <a:cubicBezTo>
                    <a:pt x="2275840" y="1930400"/>
                    <a:pt x="2282190" y="1932940"/>
                    <a:pt x="2287270" y="1934210"/>
                  </a:cubicBezTo>
                  <a:cubicBezTo>
                    <a:pt x="2292350" y="1935480"/>
                    <a:pt x="2297430" y="1935480"/>
                    <a:pt x="2302510" y="1935480"/>
                  </a:cubicBezTo>
                  <a:cubicBezTo>
                    <a:pt x="2308860" y="1935480"/>
                    <a:pt x="2313940" y="1932940"/>
                    <a:pt x="2320290" y="1932940"/>
                  </a:cubicBezTo>
                  <a:cubicBezTo>
                    <a:pt x="2325370" y="1931670"/>
                    <a:pt x="2331720" y="1931670"/>
                    <a:pt x="2336800" y="1930400"/>
                  </a:cubicBezTo>
                  <a:cubicBezTo>
                    <a:pt x="2348230" y="1927860"/>
                    <a:pt x="2358390" y="1925320"/>
                    <a:pt x="2369820" y="1924050"/>
                  </a:cubicBezTo>
                  <a:cubicBezTo>
                    <a:pt x="2377440" y="1880870"/>
                    <a:pt x="2376170" y="1830070"/>
                    <a:pt x="2376170" y="1778000"/>
                  </a:cubicBezTo>
                  <a:close/>
                </a:path>
              </a:pathLst>
            </a:custGeom>
            <a:blipFill>
              <a:blip r:embed="rId3"/>
              <a:stretch>
                <a:fillRect l="-138480" t="0" r="-738871" b="-670061"/>
              </a:stretch>
            </a:blipFill>
          </p:spPr>
        </p:sp>
      </p:grpSp>
      <p:grpSp>
        <p:nvGrpSpPr>
          <p:cNvPr name="Group 12" id="12"/>
          <p:cNvGrpSpPr/>
          <p:nvPr/>
        </p:nvGrpSpPr>
        <p:grpSpPr>
          <a:xfrm rot="0">
            <a:off x="1143985" y="3864037"/>
            <a:ext cx="4877476" cy="4131509"/>
            <a:chOff x="0" y="0"/>
            <a:chExt cx="2374900" cy="2011680"/>
          </a:xfrm>
        </p:grpSpPr>
        <p:sp>
          <p:nvSpPr>
            <p:cNvPr name="Freeform 13" id="13"/>
            <p:cNvSpPr/>
            <p:nvPr/>
          </p:nvSpPr>
          <p:spPr>
            <a:xfrm flipH="false" flipV="false" rot="0">
              <a:off x="-2540" y="-2540"/>
              <a:ext cx="2377440" cy="2009140"/>
            </a:xfrm>
            <a:custGeom>
              <a:avLst/>
              <a:gdLst/>
              <a:ahLst/>
              <a:cxnLst/>
              <a:rect r="r" b="b" t="t" l="l"/>
              <a:pathLst>
                <a:path h="2009140" w="2377440">
                  <a:moveTo>
                    <a:pt x="2376170" y="1778000"/>
                  </a:moveTo>
                  <a:cubicBezTo>
                    <a:pt x="2374900" y="1276350"/>
                    <a:pt x="2359660" y="598170"/>
                    <a:pt x="2359660" y="97790"/>
                  </a:cubicBezTo>
                  <a:cubicBezTo>
                    <a:pt x="2359660" y="90170"/>
                    <a:pt x="2360930" y="82550"/>
                    <a:pt x="2360930" y="76200"/>
                  </a:cubicBezTo>
                  <a:cubicBezTo>
                    <a:pt x="2359660" y="74930"/>
                    <a:pt x="2358390" y="74930"/>
                    <a:pt x="2357120" y="73660"/>
                  </a:cubicBezTo>
                  <a:cubicBezTo>
                    <a:pt x="2357120" y="73660"/>
                    <a:pt x="2355850" y="74930"/>
                    <a:pt x="2355850" y="76200"/>
                  </a:cubicBezTo>
                  <a:cubicBezTo>
                    <a:pt x="2353310" y="82550"/>
                    <a:pt x="2348230" y="82550"/>
                    <a:pt x="2343150" y="82550"/>
                  </a:cubicBezTo>
                  <a:cubicBezTo>
                    <a:pt x="2336800" y="81280"/>
                    <a:pt x="2330450" y="74930"/>
                    <a:pt x="2322830" y="77470"/>
                  </a:cubicBezTo>
                  <a:cubicBezTo>
                    <a:pt x="2320290" y="78740"/>
                    <a:pt x="2315210" y="76200"/>
                    <a:pt x="2313940" y="73660"/>
                  </a:cubicBezTo>
                  <a:cubicBezTo>
                    <a:pt x="2310130" y="68580"/>
                    <a:pt x="2305050" y="68580"/>
                    <a:pt x="2299970" y="71120"/>
                  </a:cubicBezTo>
                  <a:cubicBezTo>
                    <a:pt x="2297430" y="72390"/>
                    <a:pt x="2294890" y="71120"/>
                    <a:pt x="2292350" y="71120"/>
                  </a:cubicBezTo>
                  <a:cubicBezTo>
                    <a:pt x="2288540" y="71120"/>
                    <a:pt x="2283460" y="69850"/>
                    <a:pt x="2279650" y="68580"/>
                  </a:cubicBezTo>
                  <a:cubicBezTo>
                    <a:pt x="2278380" y="68580"/>
                    <a:pt x="2275840" y="67310"/>
                    <a:pt x="2274570" y="67310"/>
                  </a:cubicBezTo>
                  <a:cubicBezTo>
                    <a:pt x="2270760" y="66040"/>
                    <a:pt x="2266950" y="62230"/>
                    <a:pt x="2263140" y="67310"/>
                  </a:cubicBezTo>
                  <a:cubicBezTo>
                    <a:pt x="2263140" y="67310"/>
                    <a:pt x="2260600" y="67310"/>
                    <a:pt x="2259330" y="66040"/>
                  </a:cubicBezTo>
                  <a:cubicBezTo>
                    <a:pt x="2258060" y="63500"/>
                    <a:pt x="2256790" y="59690"/>
                    <a:pt x="2255520" y="57150"/>
                  </a:cubicBezTo>
                  <a:cubicBezTo>
                    <a:pt x="2252980" y="53340"/>
                    <a:pt x="2252980" y="46990"/>
                    <a:pt x="2249170" y="44450"/>
                  </a:cubicBezTo>
                  <a:cubicBezTo>
                    <a:pt x="2246630" y="43180"/>
                    <a:pt x="2245360" y="41910"/>
                    <a:pt x="2244090" y="39370"/>
                  </a:cubicBezTo>
                  <a:cubicBezTo>
                    <a:pt x="2244090" y="38100"/>
                    <a:pt x="2241550" y="36830"/>
                    <a:pt x="2241550" y="35560"/>
                  </a:cubicBezTo>
                  <a:lnTo>
                    <a:pt x="2237740" y="31750"/>
                  </a:lnTo>
                  <a:cubicBezTo>
                    <a:pt x="2236470" y="29210"/>
                    <a:pt x="2235200" y="25400"/>
                    <a:pt x="2232660" y="24130"/>
                  </a:cubicBezTo>
                  <a:cubicBezTo>
                    <a:pt x="2227580" y="20320"/>
                    <a:pt x="2226310" y="15240"/>
                    <a:pt x="2228850" y="8890"/>
                  </a:cubicBezTo>
                  <a:cubicBezTo>
                    <a:pt x="2225040" y="7620"/>
                    <a:pt x="2222500" y="5080"/>
                    <a:pt x="2218690" y="5080"/>
                  </a:cubicBezTo>
                  <a:cubicBezTo>
                    <a:pt x="2203450" y="6350"/>
                    <a:pt x="2186940" y="8890"/>
                    <a:pt x="2171700" y="10160"/>
                  </a:cubicBezTo>
                  <a:cubicBezTo>
                    <a:pt x="2169160" y="10160"/>
                    <a:pt x="2165350" y="11430"/>
                    <a:pt x="2164080" y="12700"/>
                  </a:cubicBezTo>
                  <a:cubicBezTo>
                    <a:pt x="2153920" y="19050"/>
                    <a:pt x="2143760" y="13970"/>
                    <a:pt x="2133600" y="12700"/>
                  </a:cubicBezTo>
                  <a:cubicBezTo>
                    <a:pt x="2125980" y="12700"/>
                    <a:pt x="2118360" y="8890"/>
                    <a:pt x="2110740" y="7620"/>
                  </a:cubicBezTo>
                  <a:cubicBezTo>
                    <a:pt x="2101850" y="6350"/>
                    <a:pt x="2094230" y="7620"/>
                    <a:pt x="2085340" y="6350"/>
                  </a:cubicBezTo>
                  <a:cubicBezTo>
                    <a:pt x="2084070" y="6350"/>
                    <a:pt x="2082800" y="5080"/>
                    <a:pt x="2081530" y="3810"/>
                  </a:cubicBezTo>
                  <a:cubicBezTo>
                    <a:pt x="2078990" y="0"/>
                    <a:pt x="2073910" y="1270"/>
                    <a:pt x="2071370" y="2540"/>
                  </a:cubicBezTo>
                  <a:cubicBezTo>
                    <a:pt x="2067560" y="5080"/>
                    <a:pt x="2066290" y="8890"/>
                    <a:pt x="2063750" y="12700"/>
                  </a:cubicBezTo>
                  <a:cubicBezTo>
                    <a:pt x="2057400" y="13970"/>
                    <a:pt x="2048510" y="15240"/>
                    <a:pt x="2042160" y="19050"/>
                  </a:cubicBezTo>
                  <a:cubicBezTo>
                    <a:pt x="2037080" y="21590"/>
                    <a:pt x="2034540" y="22860"/>
                    <a:pt x="2030730" y="20320"/>
                  </a:cubicBezTo>
                  <a:lnTo>
                    <a:pt x="2029460" y="21590"/>
                  </a:lnTo>
                  <a:cubicBezTo>
                    <a:pt x="2032000" y="24130"/>
                    <a:pt x="2033270" y="27940"/>
                    <a:pt x="2035810" y="30480"/>
                  </a:cubicBezTo>
                  <a:cubicBezTo>
                    <a:pt x="2032000" y="31750"/>
                    <a:pt x="2026920" y="34290"/>
                    <a:pt x="2024380" y="33020"/>
                  </a:cubicBezTo>
                  <a:cubicBezTo>
                    <a:pt x="2018030" y="31750"/>
                    <a:pt x="2015490" y="34290"/>
                    <a:pt x="2010410" y="36830"/>
                  </a:cubicBezTo>
                  <a:cubicBezTo>
                    <a:pt x="2005330" y="40640"/>
                    <a:pt x="1998980" y="43180"/>
                    <a:pt x="1993900" y="45720"/>
                  </a:cubicBezTo>
                  <a:cubicBezTo>
                    <a:pt x="1992630" y="45720"/>
                    <a:pt x="1991360" y="45720"/>
                    <a:pt x="1990090" y="44450"/>
                  </a:cubicBezTo>
                  <a:cubicBezTo>
                    <a:pt x="1988820" y="44450"/>
                    <a:pt x="1987550" y="43180"/>
                    <a:pt x="1987550" y="43180"/>
                  </a:cubicBezTo>
                  <a:cubicBezTo>
                    <a:pt x="1981200" y="45720"/>
                    <a:pt x="1974850" y="48260"/>
                    <a:pt x="1968500" y="45720"/>
                  </a:cubicBezTo>
                  <a:cubicBezTo>
                    <a:pt x="1967230" y="45720"/>
                    <a:pt x="1967230" y="46990"/>
                    <a:pt x="1965960" y="46990"/>
                  </a:cubicBezTo>
                  <a:cubicBezTo>
                    <a:pt x="1958340" y="49530"/>
                    <a:pt x="1953260" y="58420"/>
                    <a:pt x="1943100" y="58420"/>
                  </a:cubicBezTo>
                  <a:cubicBezTo>
                    <a:pt x="1935480" y="58420"/>
                    <a:pt x="1927860" y="64770"/>
                    <a:pt x="1920240" y="64770"/>
                  </a:cubicBezTo>
                  <a:cubicBezTo>
                    <a:pt x="1911350" y="66040"/>
                    <a:pt x="1903730" y="68580"/>
                    <a:pt x="1896110" y="72390"/>
                  </a:cubicBezTo>
                  <a:cubicBezTo>
                    <a:pt x="1893570" y="73660"/>
                    <a:pt x="1891030" y="73660"/>
                    <a:pt x="1889760" y="73660"/>
                  </a:cubicBezTo>
                  <a:cubicBezTo>
                    <a:pt x="1883410" y="71120"/>
                    <a:pt x="1879600" y="74930"/>
                    <a:pt x="1877060" y="78740"/>
                  </a:cubicBezTo>
                  <a:cubicBezTo>
                    <a:pt x="1870710" y="87630"/>
                    <a:pt x="1860550" y="90170"/>
                    <a:pt x="1851660" y="92710"/>
                  </a:cubicBezTo>
                  <a:cubicBezTo>
                    <a:pt x="1840230" y="95250"/>
                    <a:pt x="1828800" y="96520"/>
                    <a:pt x="1817370" y="97790"/>
                  </a:cubicBezTo>
                  <a:cubicBezTo>
                    <a:pt x="1816100" y="97790"/>
                    <a:pt x="1814830" y="101600"/>
                    <a:pt x="1812290" y="102870"/>
                  </a:cubicBezTo>
                  <a:cubicBezTo>
                    <a:pt x="1811020" y="102870"/>
                    <a:pt x="1809750" y="101600"/>
                    <a:pt x="1809750" y="101600"/>
                  </a:cubicBezTo>
                  <a:cubicBezTo>
                    <a:pt x="1803400" y="109220"/>
                    <a:pt x="1799590" y="120650"/>
                    <a:pt x="1786890" y="119380"/>
                  </a:cubicBezTo>
                  <a:lnTo>
                    <a:pt x="1785620" y="119380"/>
                  </a:lnTo>
                  <a:cubicBezTo>
                    <a:pt x="1775460" y="125730"/>
                    <a:pt x="1765300" y="123190"/>
                    <a:pt x="1756410" y="120650"/>
                  </a:cubicBezTo>
                  <a:cubicBezTo>
                    <a:pt x="1753870" y="120650"/>
                    <a:pt x="1750060" y="118110"/>
                    <a:pt x="1748790" y="115570"/>
                  </a:cubicBezTo>
                  <a:cubicBezTo>
                    <a:pt x="1744980" y="107950"/>
                    <a:pt x="1734820" y="105410"/>
                    <a:pt x="1727200" y="107950"/>
                  </a:cubicBezTo>
                  <a:cubicBezTo>
                    <a:pt x="1720850" y="110490"/>
                    <a:pt x="1714500" y="111760"/>
                    <a:pt x="1708150" y="114300"/>
                  </a:cubicBezTo>
                  <a:cubicBezTo>
                    <a:pt x="1697990" y="116840"/>
                    <a:pt x="1689100" y="118110"/>
                    <a:pt x="1678940" y="113030"/>
                  </a:cubicBezTo>
                  <a:cubicBezTo>
                    <a:pt x="1668780" y="107950"/>
                    <a:pt x="1661160" y="111760"/>
                    <a:pt x="1656080" y="123190"/>
                  </a:cubicBezTo>
                  <a:cubicBezTo>
                    <a:pt x="1652270" y="130810"/>
                    <a:pt x="1642110" y="132080"/>
                    <a:pt x="1635760" y="125730"/>
                  </a:cubicBezTo>
                  <a:cubicBezTo>
                    <a:pt x="1631950" y="121920"/>
                    <a:pt x="1629410" y="123190"/>
                    <a:pt x="1625600" y="125730"/>
                  </a:cubicBezTo>
                  <a:lnTo>
                    <a:pt x="1617980" y="133350"/>
                  </a:lnTo>
                  <a:cubicBezTo>
                    <a:pt x="1616710" y="134620"/>
                    <a:pt x="1614170" y="134620"/>
                    <a:pt x="1612900" y="134620"/>
                  </a:cubicBezTo>
                  <a:lnTo>
                    <a:pt x="1605280" y="134620"/>
                  </a:lnTo>
                  <a:cubicBezTo>
                    <a:pt x="1600200" y="134620"/>
                    <a:pt x="1595120" y="133350"/>
                    <a:pt x="1590040" y="132080"/>
                  </a:cubicBezTo>
                  <a:cubicBezTo>
                    <a:pt x="1583690" y="130810"/>
                    <a:pt x="1578610" y="127000"/>
                    <a:pt x="1572260" y="125730"/>
                  </a:cubicBezTo>
                  <a:cubicBezTo>
                    <a:pt x="1562100" y="124460"/>
                    <a:pt x="1559560" y="115570"/>
                    <a:pt x="1555750" y="109220"/>
                  </a:cubicBezTo>
                  <a:cubicBezTo>
                    <a:pt x="1553210" y="105410"/>
                    <a:pt x="1548130" y="100330"/>
                    <a:pt x="1543050" y="101600"/>
                  </a:cubicBezTo>
                  <a:cubicBezTo>
                    <a:pt x="1537970" y="104140"/>
                    <a:pt x="1532890" y="101600"/>
                    <a:pt x="1529080" y="100330"/>
                  </a:cubicBezTo>
                  <a:cubicBezTo>
                    <a:pt x="1527810" y="100330"/>
                    <a:pt x="1525270" y="99060"/>
                    <a:pt x="1524000" y="99060"/>
                  </a:cubicBezTo>
                  <a:cubicBezTo>
                    <a:pt x="1515110" y="96520"/>
                    <a:pt x="1508760" y="101600"/>
                    <a:pt x="1502410" y="107950"/>
                  </a:cubicBezTo>
                  <a:lnTo>
                    <a:pt x="1497330" y="113030"/>
                  </a:lnTo>
                  <a:cubicBezTo>
                    <a:pt x="1496060" y="114300"/>
                    <a:pt x="1496060" y="116840"/>
                    <a:pt x="1494790" y="118110"/>
                  </a:cubicBezTo>
                  <a:cubicBezTo>
                    <a:pt x="1487170" y="124460"/>
                    <a:pt x="1479550" y="121920"/>
                    <a:pt x="1470660" y="118110"/>
                  </a:cubicBezTo>
                  <a:cubicBezTo>
                    <a:pt x="1463040" y="114300"/>
                    <a:pt x="1454150" y="118110"/>
                    <a:pt x="1451610" y="125730"/>
                  </a:cubicBezTo>
                  <a:cubicBezTo>
                    <a:pt x="1450340" y="130810"/>
                    <a:pt x="1449070" y="134620"/>
                    <a:pt x="1442720" y="137160"/>
                  </a:cubicBezTo>
                  <a:cubicBezTo>
                    <a:pt x="1436370" y="140970"/>
                    <a:pt x="1428750" y="143510"/>
                    <a:pt x="1427480" y="152400"/>
                  </a:cubicBezTo>
                  <a:cubicBezTo>
                    <a:pt x="1427480" y="153670"/>
                    <a:pt x="1426210" y="154940"/>
                    <a:pt x="1424940" y="154940"/>
                  </a:cubicBezTo>
                  <a:cubicBezTo>
                    <a:pt x="1421130" y="156210"/>
                    <a:pt x="1418590" y="157480"/>
                    <a:pt x="1414780" y="158750"/>
                  </a:cubicBezTo>
                  <a:lnTo>
                    <a:pt x="1403350" y="158750"/>
                  </a:lnTo>
                  <a:cubicBezTo>
                    <a:pt x="1395730" y="157480"/>
                    <a:pt x="1388110" y="154940"/>
                    <a:pt x="1380490" y="153670"/>
                  </a:cubicBezTo>
                  <a:cubicBezTo>
                    <a:pt x="1371600" y="152400"/>
                    <a:pt x="1363980" y="157480"/>
                    <a:pt x="1355090" y="158750"/>
                  </a:cubicBezTo>
                  <a:lnTo>
                    <a:pt x="1353820" y="160020"/>
                  </a:lnTo>
                  <a:cubicBezTo>
                    <a:pt x="1351280" y="163830"/>
                    <a:pt x="1347470" y="162560"/>
                    <a:pt x="1344930" y="160020"/>
                  </a:cubicBezTo>
                  <a:cubicBezTo>
                    <a:pt x="1339850" y="154940"/>
                    <a:pt x="1330960" y="153670"/>
                    <a:pt x="1324610" y="156210"/>
                  </a:cubicBezTo>
                  <a:cubicBezTo>
                    <a:pt x="1316990" y="160020"/>
                    <a:pt x="1309370" y="162560"/>
                    <a:pt x="1301750" y="165100"/>
                  </a:cubicBezTo>
                  <a:cubicBezTo>
                    <a:pt x="1299210" y="165100"/>
                    <a:pt x="1296670" y="163830"/>
                    <a:pt x="1295400" y="163830"/>
                  </a:cubicBezTo>
                  <a:cubicBezTo>
                    <a:pt x="1292860" y="163830"/>
                    <a:pt x="1289050" y="162560"/>
                    <a:pt x="1287780" y="163830"/>
                  </a:cubicBezTo>
                  <a:cubicBezTo>
                    <a:pt x="1277620" y="171450"/>
                    <a:pt x="1267460" y="168910"/>
                    <a:pt x="1258570" y="163830"/>
                  </a:cubicBezTo>
                  <a:cubicBezTo>
                    <a:pt x="1253490" y="161290"/>
                    <a:pt x="1245870" y="158750"/>
                    <a:pt x="1243330" y="151130"/>
                  </a:cubicBezTo>
                  <a:cubicBezTo>
                    <a:pt x="1242060" y="146050"/>
                    <a:pt x="1236980" y="140970"/>
                    <a:pt x="1233170" y="137160"/>
                  </a:cubicBezTo>
                  <a:cubicBezTo>
                    <a:pt x="1226820" y="130810"/>
                    <a:pt x="1220470" y="121920"/>
                    <a:pt x="1209040" y="121920"/>
                  </a:cubicBezTo>
                  <a:cubicBezTo>
                    <a:pt x="1206500" y="121920"/>
                    <a:pt x="1203960" y="116840"/>
                    <a:pt x="1202690" y="118110"/>
                  </a:cubicBezTo>
                  <a:cubicBezTo>
                    <a:pt x="1197610" y="119380"/>
                    <a:pt x="1197610" y="116840"/>
                    <a:pt x="1195070" y="114300"/>
                  </a:cubicBezTo>
                  <a:cubicBezTo>
                    <a:pt x="1192530" y="111760"/>
                    <a:pt x="1188720" y="109220"/>
                    <a:pt x="1186180" y="105410"/>
                  </a:cubicBezTo>
                  <a:cubicBezTo>
                    <a:pt x="1182370" y="100330"/>
                    <a:pt x="1178560" y="93980"/>
                    <a:pt x="1174750" y="88900"/>
                  </a:cubicBezTo>
                  <a:cubicBezTo>
                    <a:pt x="1170940" y="83820"/>
                    <a:pt x="1168400" y="77470"/>
                    <a:pt x="1164590" y="72390"/>
                  </a:cubicBezTo>
                  <a:cubicBezTo>
                    <a:pt x="1163320" y="71120"/>
                    <a:pt x="1159510" y="69850"/>
                    <a:pt x="1158240" y="71120"/>
                  </a:cubicBezTo>
                  <a:lnTo>
                    <a:pt x="1143000" y="78740"/>
                  </a:lnTo>
                  <a:cubicBezTo>
                    <a:pt x="1140460" y="80010"/>
                    <a:pt x="1139190" y="82550"/>
                    <a:pt x="1137920" y="85090"/>
                  </a:cubicBezTo>
                  <a:lnTo>
                    <a:pt x="1136650" y="83820"/>
                  </a:lnTo>
                  <a:cubicBezTo>
                    <a:pt x="1137920" y="80010"/>
                    <a:pt x="1139190" y="76200"/>
                    <a:pt x="1140460" y="74930"/>
                  </a:cubicBezTo>
                  <a:lnTo>
                    <a:pt x="1125220" y="71120"/>
                  </a:lnTo>
                  <a:cubicBezTo>
                    <a:pt x="1121410" y="69850"/>
                    <a:pt x="1115060" y="69850"/>
                    <a:pt x="1112520" y="69850"/>
                  </a:cubicBezTo>
                  <a:lnTo>
                    <a:pt x="1092200" y="69850"/>
                  </a:lnTo>
                  <a:cubicBezTo>
                    <a:pt x="1084580" y="69850"/>
                    <a:pt x="1078230" y="68580"/>
                    <a:pt x="1070610" y="69850"/>
                  </a:cubicBezTo>
                  <a:cubicBezTo>
                    <a:pt x="1065530" y="71120"/>
                    <a:pt x="1061720" y="68580"/>
                    <a:pt x="1057910" y="66040"/>
                  </a:cubicBezTo>
                  <a:cubicBezTo>
                    <a:pt x="1047750" y="58420"/>
                    <a:pt x="1037590" y="49530"/>
                    <a:pt x="1023620" y="53340"/>
                  </a:cubicBezTo>
                  <a:cubicBezTo>
                    <a:pt x="1022350" y="53340"/>
                    <a:pt x="1019810" y="52070"/>
                    <a:pt x="1018540" y="50800"/>
                  </a:cubicBezTo>
                  <a:cubicBezTo>
                    <a:pt x="1014730" y="49530"/>
                    <a:pt x="1012190" y="46990"/>
                    <a:pt x="1007110" y="44450"/>
                  </a:cubicBezTo>
                  <a:cubicBezTo>
                    <a:pt x="1007110" y="48260"/>
                    <a:pt x="1007110" y="49530"/>
                    <a:pt x="1008380" y="52070"/>
                  </a:cubicBezTo>
                  <a:cubicBezTo>
                    <a:pt x="1005840" y="54610"/>
                    <a:pt x="1004570" y="53340"/>
                    <a:pt x="1003300" y="52070"/>
                  </a:cubicBezTo>
                  <a:cubicBezTo>
                    <a:pt x="1002030" y="53340"/>
                    <a:pt x="1000760" y="55880"/>
                    <a:pt x="999490" y="55880"/>
                  </a:cubicBezTo>
                  <a:cubicBezTo>
                    <a:pt x="993140" y="58420"/>
                    <a:pt x="986790" y="59690"/>
                    <a:pt x="980440" y="62230"/>
                  </a:cubicBezTo>
                  <a:cubicBezTo>
                    <a:pt x="977900" y="63500"/>
                    <a:pt x="975360" y="64770"/>
                    <a:pt x="974090" y="66040"/>
                  </a:cubicBezTo>
                  <a:cubicBezTo>
                    <a:pt x="969010" y="69850"/>
                    <a:pt x="965200" y="76200"/>
                    <a:pt x="956310" y="74930"/>
                  </a:cubicBezTo>
                  <a:cubicBezTo>
                    <a:pt x="955040" y="74930"/>
                    <a:pt x="952500" y="77470"/>
                    <a:pt x="949960" y="77470"/>
                  </a:cubicBezTo>
                  <a:cubicBezTo>
                    <a:pt x="947420" y="78740"/>
                    <a:pt x="943610" y="78740"/>
                    <a:pt x="941070" y="80010"/>
                  </a:cubicBezTo>
                  <a:lnTo>
                    <a:pt x="938530" y="80010"/>
                  </a:lnTo>
                  <a:cubicBezTo>
                    <a:pt x="930910" y="82550"/>
                    <a:pt x="924560" y="85090"/>
                    <a:pt x="916940" y="86360"/>
                  </a:cubicBezTo>
                  <a:lnTo>
                    <a:pt x="911860" y="86360"/>
                  </a:lnTo>
                  <a:cubicBezTo>
                    <a:pt x="905510" y="86360"/>
                    <a:pt x="900430" y="85090"/>
                    <a:pt x="894080" y="85090"/>
                  </a:cubicBezTo>
                  <a:cubicBezTo>
                    <a:pt x="887730" y="85090"/>
                    <a:pt x="881380" y="87630"/>
                    <a:pt x="875030" y="87630"/>
                  </a:cubicBezTo>
                  <a:cubicBezTo>
                    <a:pt x="867410" y="87630"/>
                    <a:pt x="858520" y="87630"/>
                    <a:pt x="852170" y="82550"/>
                  </a:cubicBezTo>
                  <a:cubicBezTo>
                    <a:pt x="850900" y="81280"/>
                    <a:pt x="847090" y="81280"/>
                    <a:pt x="844550" y="82550"/>
                  </a:cubicBezTo>
                  <a:cubicBezTo>
                    <a:pt x="835660" y="83820"/>
                    <a:pt x="826770" y="85090"/>
                    <a:pt x="819150" y="87630"/>
                  </a:cubicBezTo>
                  <a:cubicBezTo>
                    <a:pt x="811530" y="90170"/>
                    <a:pt x="807720" y="87630"/>
                    <a:pt x="805180" y="81280"/>
                  </a:cubicBezTo>
                  <a:cubicBezTo>
                    <a:pt x="803910" y="78740"/>
                    <a:pt x="801370" y="76200"/>
                    <a:pt x="798830" y="73660"/>
                  </a:cubicBezTo>
                  <a:cubicBezTo>
                    <a:pt x="795020" y="71120"/>
                    <a:pt x="791210" y="67310"/>
                    <a:pt x="787400" y="67310"/>
                  </a:cubicBezTo>
                  <a:cubicBezTo>
                    <a:pt x="778510" y="67310"/>
                    <a:pt x="773430" y="62230"/>
                    <a:pt x="767080" y="58420"/>
                  </a:cubicBezTo>
                  <a:cubicBezTo>
                    <a:pt x="756920" y="52070"/>
                    <a:pt x="748030" y="44450"/>
                    <a:pt x="735330" y="45720"/>
                  </a:cubicBezTo>
                  <a:lnTo>
                    <a:pt x="735330" y="39370"/>
                  </a:lnTo>
                  <a:cubicBezTo>
                    <a:pt x="737870" y="39370"/>
                    <a:pt x="740410" y="39370"/>
                    <a:pt x="742950" y="38100"/>
                  </a:cubicBezTo>
                  <a:cubicBezTo>
                    <a:pt x="739140" y="35560"/>
                    <a:pt x="739140" y="31750"/>
                    <a:pt x="736600" y="29210"/>
                  </a:cubicBezTo>
                  <a:cubicBezTo>
                    <a:pt x="731520" y="25400"/>
                    <a:pt x="726440" y="24130"/>
                    <a:pt x="721360" y="21590"/>
                  </a:cubicBezTo>
                  <a:cubicBezTo>
                    <a:pt x="717550" y="20320"/>
                    <a:pt x="712470" y="20320"/>
                    <a:pt x="715010" y="26670"/>
                  </a:cubicBezTo>
                  <a:cubicBezTo>
                    <a:pt x="708660" y="27940"/>
                    <a:pt x="703580" y="27940"/>
                    <a:pt x="701040" y="30480"/>
                  </a:cubicBezTo>
                  <a:cubicBezTo>
                    <a:pt x="695960" y="34290"/>
                    <a:pt x="690880" y="31750"/>
                    <a:pt x="687070" y="29210"/>
                  </a:cubicBezTo>
                  <a:cubicBezTo>
                    <a:pt x="684530" y="27940"/>
                    <a:pt x="681990" y="26670"/>
                    <a:pt x="679450" y="27940"/>
                  </a:cubicBezTo>
                  <a:cubicBezTo>
                    <a:pt x="664210" y="35560"/>
                    <a:pt x="648970" y="31750"/>
                    <a:pt x="633730" y="31750"/>
                  </a:cubicBezTo>
                  <a:cubicBezTo>
                    <a:pt x="631190" y="31750"/>
                    <a:pt x="628650" y="30480"/>
                    <a:pt x="624840" y="30480"/>
                  </a:cubicBezTo>
                  <a:cubicBezTo>
                    <a:pt x="619760" y="29210"/>
                    <a:pt x="615950" y="26670"/>
                    <a:pt x="610870" y="25400"/>
                  </a:cubicBezTo>
                  <a:cubicBezTo>
                    <a:pt x="605790" y="24130"/>
                    <a:pt x="599440" y="22860"/>
                    <a:pt x="594360" y="21590"/>
                  </a:cubicBezTo>
                  <a:lnTo>
                    <a:pt x="590550" y="21590"/>
                  </a:lnTo>
                  <a:cubicBezTo>
                    <a:pt x="581660" y="21590"/>
                    <a:pt x="572770" y="22860"/>
                    <a:pt x="565150" y="22860"/>
                  </a:cubicBezTo>
                  <a:cubicBezTo>
                    <a:pt x="558800" y="22860"/>
                    <a:pt x="552450" y="20320"/>
                    <a:pt x="544830" y="19050"/>
                  </a:cubicBezTo>
                  <a:cubicBezTo>
                    <a:pt x="543560" y="8890"/>
                    <a:pt x="533400" y="11430"/>
                    <a:pt x="527050" y="6350"/>
                  </a:cubicBezTo>
                  <a:cubicBezTo>
                    <a:pt x="525780" y="5080"/>
                    <a:pt x="523240" y="6350"/>
                    <a:pt x="521970" y="6350"/>
                  </a:cubicBezTo>
                  <a:cubicBezTo>
                    <a:pt x="514350" y="5080"/>
                    <a:pt x="509270" y="8890"/>
                    <a:pt x="506730" y="15240"/>
                  </a:cubicBezTo>
                  <a:cubicBezTo>
                    <a:pt x="502920" y="21590"/>
                    <a:pt x="492760" y="24130"/>
                    <a:pt x="496570" y="34290"/>
                  </a:cubicBezTo>
                  <a:cubicBezTo>
                    <a:pt x="497840" y="35560"/>
                    <a:pt x="500380" y="36830"/>
                    <a:pt x="501650" y="39370"/>
                  </a:cubicBezTo>
                  <a:cubicBezTo>
                    <a:pt x="501650" y="43180"/>
                    <a:pt x="500380" y="45720"/>
                    <a:pt x="496570" y="44450"/>
                  </a:cubicBezTo>
                  <a:cubicBezTo>
                    <a:pt x="495300" y="44450"/>
                    <a:pt x="494030" y="46990"/>
                    <a:pt x="492760" y="48260"/>
                  </a:cubicBezTo>
                  <a:cubicBezTo>
                    <a:pt x="491490" y="49530"/>
                    <a:pt x="491490" y="52070"/>
                    <a:pt x="490220" y="52070"/>
                  </a:cubicBezTo>
                  <a:cubicBezTo>
                    <a:pt x="482600" y="54610"/>
                    <a:pt x="477520" y="60960"/>
                    <a:pt x="468630" y="59690"/>
                  </a:cubicBezTo>
                  <a:lnTo>
                    <a:pt x="466090" y="59690"/>
                  </a:lnTo>
                  <a:cubicBezTo>
                    <a:pt x="458470" y="66040"/>
                    <a:pt x="450850" y="64770"/>
                    <a:pt x="441960" y="63500"/>
                  </a:cubicBezTo>
                  <a:cubicBezTo>
                    <a:pt x="438150" y="62230"/>
                    <a:pt x="433070" y="63500"/>
                    <a:pt x="427990" y="63500"/>
                  </a:cubicBezTo>
                  <a:cubicBezTo>
                    <a:pt x="424180" y="63500"/>
                    <a:pt x="420370" y="63500"/>
                    <a:pt x="416560" y="60960"/>
                  </a:cubicBezTo>
                  <a:cubicBezTo>
                    <a:pt x="411480" y="58420"/>
                    <a:pt x="406400" y="54610"/>
                    <a:pt x="401320" y="52070"/>
                  </a:cubicBezTo>
                  <a:cubicBezTo>
                    <a:pt x="396240" y="49530"/>
                    <a:pt x="389890" y="49530"/>
                    <a:pt x="389890" y="40640"/>
                  </a:cubicBezTo>
                  <a:cubicBezTo>
                    <a:pt x="389890" y="39370"/>
                    <a:pt x="387350" y="38100"/>
                    <a:pt x="387350" y="36830"/>
                  </a:cubicBezTo>
                  <a:cubicBezTo>
                    <a:pt x="378460" y="44450"/>
                    <a:pt x="370840" y="50800"/>
                    <a:pt x="363220" y="57150"/>
                  </a:cubicBezTo>
                  <a:cubicBezTo>
                    <a:pt x="359410" y="60960"/>
                    <a:pt x="354330" y="66040"/>
                    <a:pt x="356870" y="72390"/>
                  </a:cubicBezTo>
                  <a:cubicBezTo>
                    <a:pt x="356870" y="73660"/>
                    <a:pt x="355600" y="74930"/>
                    <a:pt x="355600" y="76200"/>
                  </a:cubicBezTo>
                  <a:cubicBezTo>
                    <a:pt x="354330" y="78740"/>
                    <a:pt x="353060" y="81280"/>
                    <a:pt x="350520" y="82550"/>
                  </a:cubicBezTo>
                  <a:cubicBezTo>
                    <a:pt x="347980" y="86360"/>
                    <a:pt x="345440" y="90170"/>
                    <a:pt x="342900" y="95250"/>
                  </a:cubicBezTo>
                  <a:lnTo>
                    <a:pt x="335280" y="102870"/>
                  </a:lnTo>
                  <a:cubicBezTo>
                    <a:pt x="332740" y="106680"/>
                    <a:pt x="330200" y="110490"/>
                    <a:pt x="326390" y="113030"/>
                  </a:cubicBezTo>
                  <a:cubicBezTo>
                    <a:pt x="317500" y="120650"/>
                    <a:pt x="308610" y="128270"/>
                    <a:pt x="298450" y="135890"/>
                  </a:cubicBezTo>
                  <a:cubicBezTo>
                    <a:pt x="293370" y="140970"/>
                    <a:pt x="287020" y="144780"/>
                    <a:pt x="281940" y="149860"/>
                  </a:cubicBezTo>
                  <a:cubicBezTo>
                    <a:pt x="273050" y="157480"/>
                    <a:pt x="262890" y="163830"/>
                    <a:pt x="257810" y="175260"/>
                  </a:cubicBezTo>
                  <a:cubicBezTo>
                    <a:pt x="257810" y="176530"/>
                    <a:pt x="255270" y="177800"/>
                    <a:pt x="254000" y="179070"/>
                  </a:cubicBezTo>
                  <a:cubicBezTo>
                    <a:pt x="247650" y="184150"/>
                    <a:pt x="237490" y="184150"/>
                    <a:pt x="237490" y="194310"/>
                  </a:cubicBezTo>
                  <a:cubicBezTo>
                    <a:pt x="227330" y="194310"/>
                    <a:pt x="222250" y="201930"/>
                    <a:pt x="217170" y="208280"/>
                  </a:cubicBezTo>
                  <a:cubicBezTo>
                    <a:pt x="213360" y="213360"/>
                    <a:pt x="209550" y="219710"/>
                    <a:pt x="204470" y="223520"/>
                  </a:cubicBezTo>
                  <a:cubicBezTo>
                    <a:pt x="199390" y="226060"/>
                    <a:pt x="193040" y="224790"/>
                    <a:pt x="186690" y="224790"/>
                  </a:cubicBezTo>
                  <a:cubicBezTo>
                    <a:pt x="184150" y="224790"/>
                    <a:pt x="181610" y="224790"/>
                    <a:pt x="181610" y="226060"/>
                  </a:cubicBezTo>
                  <a:cubicBezTo>
                    <a:pt x="176530" y="231140"/>
                    <a:pt x="170180" y="234950"/>
                    <a:pt x="166370" y="241300"/>
                  </a:cubicBezTo>
                  <a:cubicBezTo>
                    <a:pt x="162560" y="247650"/>
                    <a:pt x="158750" y="251460"/>
                    <a:pt x="152400" y="252730"/>
                  </a:cubicBezTo>
                  <a:cubicBezTo>
                    <a:pt x="146050" y="254000"/>
                    <a:pt x="139700" y="260350"/>
                    <a:pt x="130810" y="256540"/>
                  </a:cubicBezTo>
                  <a:cubicBezTo>
                    <a:pt x="123190" y="254000"/>
                    <a:pt x="114300" y="256540"/>
                    <a:pt x="109220" y="251460"/>
                  </a:cubicBezTo>
                  <a:cubicBezTo>
                    <a:pt x="99060" y="252730"/>
                    <a:pt x="91440" y="255270"/>
                    <a:pt x="82550" y="256540"/>
                  </a:cubicBezTo>
                  <a:cubicBezTo>
                    <a:pt x="72390" y="259080"/>
                    <a:pt x="60960" y="257810"/>
                    <a:pt x="52070" y="265430"/>
                  </a:cubicBezTo>
                  <a:cubicBezTo>
                    <a:pt x="44450" y="271780"/>
                    <a:pt x="38100" y="278130"/>
                    <a:pt x="26670" y="276860"/>
                  </a:cubicBezTo>
                  <a:cubicBezTo>
                    <a:pt x="27940" y="284480"/>
                    <a:pt x="29210" y="290830"/>
                    <a:pt x="30480" y="298450"/>
                  </a:cubicBezTo>
                  <a:cubicBezTo>
                    <a:pt x="33020" y="318770"/>
                    <a:pt x="35560" y="339090"/>
                    <a:pt x="36830" y="359410"/>
                  </a:cubicBezTo>
                  <a:cubicBezTo>
                    <a:pt x="40640" y="384810"/>
                    <a:pt x="41910" y="408940"/>
                    <a:pt x="39370" y="433070"/>
                  </a:cubicBezTo>
                  <a:cubicBezTo>
                    <a:pt x="36830" y="467360"/>
                    <a:pt x="25400" y="1640840"/>
                    <a:pt x="13970" y="1672590"/>
                  </a:cubicBezTo>
                  <a:lnTo>
                    <a:pt x="2540" y="1699260"/>
                  </a:lnTo>
                  <a:cubicBezTo>
                    <a:pt x="0" y="1705610"/>
                    <a:pt x="3810" y="1709420"/>
                    <a:pt x="10160" y="1710690"/>
                  </a:cubicBezTo>
                  <a:cubicBezTo>
                    <a:pt x="17780" y="1711960"/>
                    <a:pt x="20320" y="1717040"/>
                    <a:pt x="22860" y="1723390"/>
                  </a:cubicBezTo>
                  <a:cubicBezTo>
                    <a:pt x="25400" y="1733550"/>
                    <a:pt x="21590" y="1743710"/>
                    <a:pt x="26670" y="1753870"/>
                  </a:cubicBezTo>
                  <a:cubicBezTo>
                    <a:pt x="29210" y="1758950"/>
                    <a:pt x="26670" y="1767840"/>
                    <a:pt x="25400" y="1775460"/>
                  </a:cubicBezTo>
                  <a:cubicBezTo>
                    <a:pt x="24130" y="1785620"/>
                    <a:pt x="26670" y="1795780"/>
                    <a:pt x="30480" y="1804670"/>
                  </a:cubicBezTo>
                  <a:cubicBezTo>
                    <a:pt x="39370" y="1819910"/>
                    <a:pt x="40640" y="1837690"/>
                    <a:pt x="40640" y="1854200"/>
                  </a:cubicBezTo>
                  <a:cubicBezTo>
                    <a:pt x="40640" y="1858010"/>
                    <a:pt x="41910" y="1861820"/>
                    <a:pt x="43180" y="1864360"/>
                  </a:cubicBezTo>
                  <a:cubicBezTo>
                    <a:pt x="45720" y="1866900"/>
                    <a:pt x="50800" y="1869440"/>
                    <a:pt x="55880" y="1870710"/>
                  </a:cubicBezTo>
                  <a:lnTo>
                    <a:pt x="86360" y="1885950"/>
                  </a:lnTo>
                  <a:cubicBezTo>
                    <a:pt x="100330" y="1893570"/>
                    <a:pt x="111760" y="1892300"/>
                    <a:pt x="124460" y="1883410"/>
                  </a:cubicBezTo>
                  <a:cubicBezTo>
                    <a:pt x="125730" y="1882140"/>
                    <a:pt x="129540" y="1880870"/>
                    <a:pt x="130810" y="1880870"/>
                  </a:cubicBezTo>
                  <a:cubicBezTo>
                    <a:pt x="139700" y="1882140"/>
                    <a:pt x="148590" y="1882140"/>
                    <a:pt x="156210" y="1889760"/>
                  </a:cubicBezTo>
                  <a:cubicBezTo>
                    <a:pt x="165100" y="1897380"/>
                    <a:pt x="177800" y="1902460"/>
                    <a:pt x="187960" y="1908810"/>
                  </a:cubicBezTo>
                  <a:cubicBezTo>
                    <a:pt x="194310" y="1912620"/>
                    <a:pt x="201930" y="1917700"/>
                    <a:pt x="205740" y="1922780"/>
                  </a:cubicBezTo>
                  <a:cubicBezTo>
                    <a:pt x="208280" y="1925320"/>
                    <a:pt x="210820" y="1927860"/>
                    <a:pt x="213360" y="1929130"/>
                  </a:cubicBezTo>
                  <a:cubicBezTo>
                    <a:pt x="227330" y="1934210"/>
                    <a:pt x="234950" y="1946910"/>
                    <a:pt x="243840" y="1957070"/>
                  </a:cubicBezTo>
                  <a:cubicBezTo>
                    <a:pt x="251460" y="1965960"/>
                    <a:pt x="261620" y="1971040"/>
                    <a:pt x="273050" y="1972310"/>
                  </a:cubicBezTo>
                  <a:cubicBezTo>
                    <a:pt x="285750" y="1974850"/>
                    <a:pt x="298450" y="1976120"/>
                    <a:pt x="311150" y="1978660"/>
                  </a:cubicBezTo>
                  <a:cubicBezTo>
                    <a:pt x="316230" y="1979930"/>
                    <a:pt x="322580" y="1981200"/>
                    <a:pt x="327660" y="1983740"/>
                  </a:cubicBezTo>
                  <a:cubicBezTo>
                    <a:pt x="334010" y="1986280"/>
                    <a:pt x="340360" y="1986280"/>
                    <a:pt x="345440" y="1990090"/>
                  </a:cubicBezTo>
                  <a:cubicBezTo>
                    <a:pt x="353060" y="1996440"/>
                    <a:pt x="360680" y="2000250"/>
                    <a:pt x="370840" y="1997710"/>
                  </a:cubicBezTo>
                  <a:cubicBezTo>
                    <a:pt x="374650" y="1996440"/>
                    <a:pt x="379730" y="1998980"/>
                    <a:pt x="383540" y="2000250"/>
                  </a:cubicBezTo>
                  <a:cubicBezTo>
                    <a:pt x="384810" y="2000250"/>
                    <a:pt x="386080" y="2001520"/>
                    <a:pt x="387350" y="2001520"/>
                  </a:cubicBezTo>
                  <a:cubicBezTo>
                    <a:pt x="401320" y="2002790"/>
                    <a:pt x="414020" y="2000250"/>
                    <a:pt x="426720" y="1997710"/>
                  </a:cubicBezTo>
                  <a:cubicBezTo>
                    <a:pt x="431800" y="1996440"/>
                    <a:pt x="436880" y="1995170"/>
                    <a:pt x="441960" y="1992630"/>
                  </a:cubicBezTo>
                  <a:cubicBezTo>
                    <a:pt x="455930" y="1986280"/>
                    <a:pt x="469900" y="1979930"/>
                    <a:pt x="482600" y="1972310"/>
                  </a:cubicBezTo>
                  <a:cubicBezTo>
                    <a:pt x="491490" y="1967230"/>
                    <a:pt x="500380" y="1962150"/>
                    <a:pt x="510540" y="1967230"/>
                  </a:cubicBezTo>
                  <a:lnTo>
                    <a:pt x="515620" y="1967230"/>
                  </a:lnTo>
                  <a:cubicBezTo>
                    <a:pt x="524510" y="1967230"/>
                    <a:pt x="533400" y="1965960"/>
                    <a:pt x="541020" y="1964690"/>
                  </a:cubicBezTo>
                  <a:cubicBezTo>
                    <a:pt x="542290" y="1964690"/>
                    <a:pt x="544830" y="1964690"/>
                    <a:pt x="544830" y="1963420"/>
                  </a:cubicBezTo>
                  <a:cubicBezTo>
                    <a:pt x="548640" y="1958340"/>
                    <a:pt x="554990" y="1958340"/>
                    <a:pt x="561340" y="1957070"/>
                  </a:cubicBezTo>
                  <a:cubicBezTo>
                    <a:pt x="571500" y="1955800"/>
                    <a:pt x="581660" y="1955800"/>
                    <a:pt x="589280" y="1949450"/>
                  </a:cubicBezTo>
                  <a:cubicBezTo>
                    <a:pt x="596900" y="1944370"/>
                    <a:pt x="604520" y="1943100"/>
                    <a:pt x="613410" y="1941830"/>
                  </a:cubicBezTo>
                  <a:cubicBezTo>
                    <a:pt x="614680" y="1941830"/>
                    <a:pt x="617220" y="1940560"/>
                    <a:pt x="618490" y="1940560"/>
                  </a:cubicBezTo>
                  <a:cubicBezTo>
                    <a:pt x="624840" y="1939290"/>
                    <a:pt x="631190" y="1935480"/>
                    <a:pt x="636270" y="1936750"/>
                  </a:cubicBezTo>
                  <a:cubicBezTo>
                    <a:pt x="647700" y="1939290"/>
                    <a:pt x="652780" y="1935480"/>
                    <a:pt x="660400" y="1925320"/>
                  </a:cubicBezTo>
                  <a:cubicBezTo>
                    <a:pt x="661670" y="1922780"/>
                    <a:pt x="665480" y="1921510"/>
                    <a:pt x="668020" y="1920240"/>
                  </a:cubicBezTo>
                  <a:cubicBezTo>
                    <a:pt x="674370" y="1918970"/>
                    <a:pt x="680720" y="1920240"/>
                    <a:pt x="687070" y="1918970"/>
                  </a:cubicBezTo>
                  <a:cubicBezTo>
                    <a:pt x="690880" y="1918970"/>
                    <a:pt x="694690" y="1915160"/>
                    <a:pt x="697230" y="1915160"/>
                  </a:cubicBezTo>
                  <a:cubicBezTo>
                    <a:pt x="707390" y="1916430"/>
                    <a:pt x="718820" y="1912620"/>
                    <a:pt x="727710" y="1918970"/>
                  </a:cubicBezTo>
                  <a:cubicBezTo>
                    <a:pt x="728980" y="1920240"/>
                    <a:pt x="731520" y="1920240"/>
                    <a:pt x="734060" y="1920240"/>
                  </a:cubicBezTo>
                  <a:cubicBezTo>
                    <a:pt x="750570" y="1921510"/>
                    <a:pt x="764540" y="1926590"/>
                    <a:pt x="775970" y="1936750"/>
                  </a:cubicBezTo>
                  <a:cubicBezTo>
                    <a:pt x="779780" y="1940560"/>
                    <a:pt x="784860" y="1943100"/>
                    <a:pt x="788670" y="1945640"/>
                  </a:cubicBezTo>
                  <a:cubicBezTo>
                    <a:pt x="792480" y="1948180"/>
                    <a:pt x="797560" y="1948180"/>
                    <a:pt x="801370" y="1949450"/>
                  </a:cubicBezTo>
                  <a:cubicBezTo>
                    <a:pt x="805180" y="1950720"/>
                    <a:pt x="807720" y="1951990"/>
                    <a:pt x="811530" y="1951990"/>
                  </a:cubicBezTo>
                  <a:cubicBezTo>
                    <a:pt x="817880" y="1951990"/>
                    <a:pt x="822960" y="1954530"/>
                    <a:pt x="826770" y="1959610"/>
                  </a:cubicBezTo>
                  <a:cubicBezTo>
                    <a:pt x="828040" y="1960880"/>
                    <a:pt x="829310" y="1962150"/>
                    <a:pt x="830580" y="1964690"/>
                  </a:cubicBezTo>
                  <a:cubicBezTo>
                    <a:pt x="829310" y="1968500"/>
                    <a:pt x="836930" y="1978660"/>
                    <a:pt x="842010" y="1978660"/>
                  </a:cubicBezTo>
                  <a:cubicBezTo>
                    <a:pt x="850900" y="1978660"/>
                    <a:pt x="859790" y="1981200"/>
                    <a:pt x="867410" y="1987550"/>
                  </a:cubicBezTo>
                  <a:cubicBezTo>
                    <a:pt x="868680" y="1988820"/>
                    <a:pt x="871220" y="1988820"/>
                    <a:pt x="873760" y="1987550"/>
                  </a:cubicBezTo>
                  <a:cubicBezTo>
                    <a:pt x="877570" y="1986280"/>
                    <a:pt x="880110" y="1986280"/>
                    <a:pt x="882650" y="1990090"/>
                  </a:cubicBezTo>
                  <a:cubicBezTo>
                    <a:pt x="883920" y="1991360"/>
                    <a:pt x="889000" y="1991360"/>
                    <a:pt x="891540" y="1991360"/>
                  </a:cubicBezTo>
                  <a:cubicBezTo>
                    <a:pt x="897890" y="1991360"/>
                    <a:pt x="905510" y="1990090"/>
                    <a:pt x="911860" y="1991360"/>
                  </a:cubicBezTo>
                  <a:cubicBezTo>
                    <a:pt x="923290" y="1992630"/>
                    <a:pt x="933450" y="1993900"/>
                    <a:pt x="944880" y="1996440"/>
                  </a:cubicBezTo>
                  <a:cubicBezTo>
                    <a:pt x="947420" y="1996440"/>
                    <a:pt x="949960" y="1997710"/>
                    <a:pt x="951230" y="1998980"/>
                  </a:cubicBezTo>
                  <a:cubicBezTo>
                    <a:pt x="953770" y="2005330"/>
                    <a:pt x="960120" y="2005330"/>
                    <a:pt x="963930" y="2006600"/>
                  </a:cubicBezTo>
                  <a:cubicBezTo>
                    <a:pt x="967740" y="2007870"/>
                    <a:pt x="972820" y="2009140"/>
                    <a:pt x="975360" y="2009140"/>
                  </a:cubicBezTo>
                  <a:cubicBezTo>
                    <a:pt x="976630" y="2007870"/>
                    <a:pt x="979170" y="2006600"/>
                    <a:pt x="981710" y="2004060"/>
                  </a:cubicBezTo>
                  <a:cubicBezTo>
                    <a:pt x="976630" y="2004060"/>
                    <a:pt x="974090" y="2005330"/>
                    <a:pt x="971550" y="2005330"/>
                  </a:cubicBezTo>
                  <a:cubicBezTo>
                    <a:pt x="976630" y="1998980"/>
                    <a:pt x="981710" y="1997710"/>
                    <a:pt x="988060" y="2001520"/>
                  </a:cubicBezTo>
                  <a:cubicBezTo>
                    <a:pt x="995680" y="2007870"/>
                    <a:pt x="1002030" y="2007870"/>
                    <a:pt x="1010920" y="2001520"/>
                  </a:cubicBezTo>
                  <a:lnTo>
                    <a:pt x="1018540" y="1997710"/>
                  </a:lnTo>
                  <a:lnTo>
                    <a:pt x="1018540" y="1991360"/>
                  </a:lnTo>
                  <a:cubicBezTo>
                    <a:pt x="1022350" y="1992630"/>
                    <a:pt x="1026160" y="1995170"/>
                    <a:pt x="1028700" y="1995170"/>
                  </a:cubicBezTo>
                  <a:cubicBezTo>
                    <a:pt x="1036320" y="1991360"/>
                    <a:pt x="1043940" y="1987550"/>
                    <a:pt x="1050290" y="1982470"/>
                  </a:cubicBezTo>
                  <a:cubicBezTo>
                    <a:pt x="1057910" y="1977390"/>
                    <a:pt x="1064260" y="1971040"/>
                    <a:pt x="1070610" y="1965960"/>
                  </a:cubicBezTo>
                  <a:cubicBezTo>
                    <a:pt x="1071880" y="1965960"/>
                    <a:pt x="1071880" y="1964690"/>
                    <a:pt x="1073150" y="1964690"/>
                  </a:cubicBezTo>
                  <a:cubicBezTo>
                    <a:pt x="1082040" y="1962150"/>
                    <a:pt x="1089660" y="1960880"/>
                    <a:pt x="1098550" y="1958340"/>
                  </a:cubicBezTo>
                  <a:cubicBezTo>
                    <a:pt x="1103630" y="1957070"/>
                    <a:pt x="1107440" y="1954530"/>
                    <a:pt x="1112520" y="1953260"/>
                  </a:cubicBezTo>
                  <a:cubicBezTo>
                    <a:pt x="1116330" y="1951990"/>
                    <a:pt x="1118870" y="1951990"/>
                    <a:pt x="1122680" y="1950720"/>
                  </a:cubicBezTo>
                  <a:lnTo>
                    <a:pt x="1135380" y="1950720"/>
                  </a:lnTo>
                  <a:cubicBezTo>
                    <a:pt x="1137920" y="1950720"/>
                    <a:pt x="1141730" y="1950720"/>
                    <a:pt x="1144270" y="1949450"/>
                  </a:cubicBezTo>
                  <a:cubicBezTo>
                    <a:pt x="1145540" y="1946910"/>
                    <a:pt x="1148080" y="1943100"/>
                    <a:pt x="1149350" y="1943100"/>
                  </a:cubicBezTo>
                  <a:cubicBezTo>
                    <a:pt x="1153160" y="1943100"/>
                    <a:pt x="1155700" y="1945640"/>
                    <a:pt x="1159510" y="1946910"/>
                  </a:cubicBezTo>
                  <a:cubicBezTo>
                    <a:pt x="1160780" y="1946910"/>
                    <a:pt x="1160780" y="1948180"/>
                    <a:pt x="1160780" y="1949450"/>
                  </a:cubicBezTo>
                  <a:cubicBezTo>
                    <a:pt x="1165860" y="1954530"/>
                    <a:pt x="1169670" y="1960880"/>
                    <a:pt x="1174750" y="1965960"/>
                  </a:cubicBezTo>
                  <a:cubicBezTo>
                    <a:pt x="1181100" y="1972310"/>
                    <a:pt x="1187450" y="1972310"/>
                    <a:pt x="1191260" y="1968500"/>
                  </a:cubicBezTo>
                  <a:cubicBezTo>
                    <a:pt x="1197610" y="1963420"/>
                    <a:pt x="1202690" y="1959610"/>
                    <a:pt x="1211580" y="1962150"/>
                  </a:cubicBezTo>
                  <a:cubicBezTo>
                    <a:pt x="1212850" y="1962150"/>
                    <a:pt x="1215390" y="1963420"/>
                    <a:pt x="1216660" y="1962150"/>
                  </a:cubicBezTo>
                  <a:cubicBezTo>
                    <a:pt x="1223010" y="1959610"/>
                    <a:pt x="1230630" y="1957070"/>
                    <a:pt x="1236980" y="1953260"/>
                  </a:cubicBezTo>
                  <a:cubicBezTo>
                    <a:pt x="1240790" y="1951990"/>
                    <a:pt x="1245870" y="1951990"/>
                    <a:pt x="1247140" y="1949450"/>
                  </a:cubicBezTo>
                  <a:cubicBezTo>
                    <a:pt x="1250950" y="1941830"/>
                    <a:pt x="1257300" y="1938020"/>
                    <a:pt x="1263650" y="1932940"/>
                  </a:cubicBezTo>
                  <a:cubicBezTo>
                    <a:pt x="1267460" y="1929130"/>
                    <a:pt x="1271270" y="1924050"/>
                    <a:pt x="1275080" y="1922780"/>
                  </a:cubicBezTo>
                  <a:cubicBezTo>
                    <a:pt x="1283970" y="1920240"/>
                    <a:pt x="1290320" y="1912620"/>
                    <a:pt x="1297940" y="1907540"/>
                  </a:cubicBezTo>
                  <a:cubicBezTo>
                    <a:pt x="1304290" y="1903730"/>
                    <a:pt x="1308100" y="1896110"/>
                    <a:pt x="1314450" y="1894840"/>
                  </a:cubicBezTo>
                  <a:cubicBezTo>
                    <a:pt x="1324610" y="1892300"/>
                    <a:pt x="1332230" y="1885950"/>
                    <a:pt x="1341120" y="1879600"/>
                  </a:cubicBezTo>
                  <a:cubicBezTo>
                    <a:pt x="1346200" y="1875790"/>
                    <a:pt x="1352550" y="1873250"/>
                    <a:pt x="1358900" y="1874520"/>
                  </a:cubicBezTo>
                  <a:cubicBezTo>
                    <a:pt x="1362710" y="1875790"/>
                    <a:pt x="1367790" y="1874520"/>
                    <a:pt x="1370330" y="1873250"/>
                  </a:cubicBezTo>
                  <a:cubicBezTo>
                    <a:pt x="1375410" y="1870710"/>
                    <a:pt x="1380490" y="1866900"/>
                    <a:pt x="1385570" y="1864360"/>
                  </a:cubicBezTo>
                  <a:cubicBezTo>
                    <a:pt x="1389380" y="1861820"/>
                    <a:pt x="1393190" y="1859280"/>
                    <a:pt x="1397000" y="1859280"/>
                  </a:cubicBezTo>
                  <a:cubicBezTo>
                    <a:pt x="1409700" y="1858010"/>
                    <a:pt x="1419860" y="1855470"/>
                    <a:pt x="1426210" y="1842770"/>
                  </a:cubicBezTo>
                  <a:cubicBezTo>
                    <a:pt x="1428750" y="1837690"/>
                    <a:pt x="1441450" y="1831340"/>
                    <a:pt x="1446530" y="1833880"/>
                  </a:cubicBezTo>
                  <a:cubicBezTo>
                    <a:pt x="1455420" y="1837690"/>
                    <a:pt x="1461770" y="1835150"/>
                    <a:pt x="1466850" y="1827530"/>
                  </a:cubicBezTo>
                  <a:cubicBezTo>
                    <a:pt x="1470660" y="1823720"/>
                    <a:pt x="1475740" y="1824990"/>
                    <a:pt x="1479550" y="1827530"/>
                  </a:cubicBezTo>
                  <a:cubicBezTo>
                    <a:pt x="1482090" y="1830070"/>
                    <a:pt x="1484630" y="1831340"/>
                    <a:pt x="1487170" y="1831340"/>
                  </a:cubicBezTo>
                  <a:cubicBezTo>
                    <a:pt x="1496060" y="1832610"/>
                    <a:pt x="1506220" y="1831340"/>
                    <a:pt x="1515110" y="1832610"/>
                  </a:cubicBezTo>
                  <a:cubicBezTo>
                    <a:pt x="1522730" y="1833880"/>
                    <a:pt x="1530350" y="1831340"/>
                    <a:pt x="1535430" y="1826260"/>
                  </a:cubicBezTo>
                  <a:cubicBezTo>
                    <a:pt x="1540510" y="1821180"/>
                    <a:pt x="1544320" y="1821180"/>
                    <a:pt x="1551940" y="1823720"/>
                  </a:cubicBezTo>
                  <a:cubicBezTo>
                    <a:pt x="1558290" y="1826260"/>
                    <a:pt x="1563370" y="1832610"/>
                    <a:pt x="1572260" y="1831340"/>
                  </a:cubicBezTo>
                  <a:cubicBezTo>
                    <a:pt x="1579880" y="1830070"/>
                    <a:pt x="1588770" y="1833880"/>
                    <a:pt x="1597660" y="1830070"/>
                  </a:cubicBezTo>
                  <a:lnTo>
                    <a:pt x="1602740" y="1830070"/>
                  </a:lnTo>
                  <a:cubicBezTo>
                    <a:pt x="1610360" y="1832610"/>
                    <a:pt x="1617980" y="1833880"/>
                    <a:pt x="1624330" y="1840230"/>
                  </a:cubicBezTo>
                  <a:cubicBezTo>
                    <a:pt x="1631950" y="1846580"/>
                    <a:pt x="1633220" y="1799590"/>
                    <a:pt x="1640840" y="1804670"/>
                  </a:cubicBezTo>
                  <a:cubicBezTo>
                    <a:pt x="1652270" y="1812290"/>
                    <a:pt x="1649730" y="1804670"/>
                    <a:pt x="1661160" y="1811020"/>
                  </a:cubicBezTo>
                  <a:cubicBezTo>
                    <a:pt x="1670050" y="1814830"/>
                    <a:pt x="1666240" y="1800860"/>
                    <a:pt x="1676400" y="1803400"/>
                  </a:cubicBezTo>
                  <a:cubicBezTo>
                    <a:pt x="1677670" y="1803400"/>
                    <a:pt x="1692910" y="1813560"/>
                    <a:pt x="1692910" y="1812290"/>
                  </a:cubicBezTo>
                  <a:cubicBezTo>
                    <a:pt x="1699260" y="1808480"/>
                    <a:pt x="1705610" y="1770380"/>
                    <a:pt x="1711960" y="1771650"/>
                  </a:cubicBezTo>
                  <a:cubicBezTo>
                    <a:pt x="1724660" y="1775460"/>
                    <a:pt x="1736090" y="1772920"/>
                    <a:pt x="1747520" y="1767840"/>
                  </a:cubicBezTo>
                  <a:cubicBezTo>
                    <a:pt x="1753870" y="1765300"/>
                    <a:pt x="1764030" y="1756410"/>
                    <a:pt x="1769110" y="1760220"/>
                  </a:cubicBezTo>
                  <a:cubicBezTo>
                    <a:pt x="1778000" y="1766570"/>
                    <a:pt x="1786890" y="1769110"/>
                    <a:pt x="1797050" y="1770380"/>
                  </a:cubicBezTo>
                  <a:cubicBezTo>
                    <a:pt x="1798320" y="1770380"/>
                    <a:pt x="1799590" y="1771650"/>
                    <a:pt x="1800860" y="1772920"/>
                  </a:cubicBezTo>
                  <a:cubicBezTo>
                    <a:pt x="1804670" y="1778000"/>
                    <a:pt x="1822450" y="1764030"/>
                    <a:pt x="1826260" y="1769110"/>
                  </a:cubicBezTo>
                  <a:cubicBezTo>
                    <a:pt x="1831340" y="1776730"/>
                    <a:pt x="1836420" y="1784350"/>
                    <a:pt x="1841500" y="1790700"/>
                  </a:cubicBezTo>
                  <a:cubicBezTo>
                    <a:pt x="1844040" y="1793240"/>
                    <a:pt x="1847850" y="1794510"/>
                    <a:pt x="1849120" y="1797050"/>
                  </a:cubicBezTo>
                  <a:cubicBezTo>
                    <a:pt x="1850390" y="1803400"/>
                    <a:pt x="1852930" y="1805940"/>
                    <a:pt x="1859280" y="1805940"/>
                  </a:cubicBezTo>
                  <a:cubicBezTo>
                    <a:pt x="1863090" y="1805940"/>
                    <a:pt x="1866900" y="1807210"/>
                    <a:pt x="1869440" y="1809750"/>
                  </a:cubicBezTo>
                  <a:cubicBezTo>
                    <a:pt x="1875790" y="1813560"/>
                    <a:pt x="1880870" y="1817370"/>
                    <a:pt x="1885950" y="1821180"/>
                  </a:cubicBezTo>
                  <a:cubicBezTo>
                    <a:pt x="1892300" y="1824990"/>
                    <a:pt x="1898650" y="1828800"/>
                    <a:pt x="1901190" y="1835150"/>
                  </a:cubicBezTo>
                  <a:cubicBezTo>
                    <a:pt x="1902460" y="1837690"/>
                    <a:pt x="1903730" y="1838960"/>
                    <a:pt x="1905000" y="1840230"/>
                  </a:cubicBezTo>
                  <a:cubicBezTo>
                    <a:pt x="1910080" y="1845310"/>
                    <a:pt x="1915160" y="1849120"/>
                    <a:pt x="1920240" y="1854200"/>
                  </a:cubicBezTo>
                  <a:cubicBezTo>
                    <a:pt x="1927860" y="1860550"/>
                    <a:pt x="1934210" y="1868170"/>
                    <a:pt x="1941830" y="1874520"/>
                  </a:cubicBezTo>
                  <a:cubicBezTo>
                    <a:pt x="1944370" y="1875790"/>
                    <a:pt x="1946910" y="1878330"/>
                    <a:pt x="1949450" y="1879600"/>
                  </a:cubicBezTo>
                  <a:cubicBezTo>
                    <a:pt x="1954530" y="1882140"/>
                    <a:pt x="1959610" y="1884680"/>
                    <a:pt x="1963420" y="1888490"/>
                  </a:cubicBezTo>
                  <a:cubicBezTo>
                    <a:pt x="1967230" y="1892300"/>
                    <a:pt x="1985010" y="1869440"/>
                    <a:pt x="1987550" y="1874520"/>
                  </a:cubicBezTo>
                  <a:cubicBezTo>
                    <a:pt x="1987550" y="1875790"/>
                    <a:pt x="1988820" y="1875790"/>
                    <a:pt x="1990090" y="1875790"/>
                  </a:cubicBezTo>
                  <a:cubicBezTo>
                    <a:pt x="1997710" y="1882140"/>
                    <a:pt x="2005330" y="1879600"/>
                    <a:pt x="2012950" y="1877060"/>
                  </a:cubicBezTo>
                  <a:cubicBezTo>
                    <a:pt x="2015490" y="1875790"/>
                    <a:pt x="2018030" y="1874520"/>
                    <a:pt x="2019300" y="1875790"/>
                  </a:cubicBezTo>
                  <a:cubicBezTo>
                    <a:pt x="2028190" y="1879600"/>
                    <a:pt x="2034540" y="1888490"/>
                    <a:pt x="2045970" y="1889760"/>
                  </a:cubicBezTo>
                  <a:cubicBezTo>
                    <a:pt x="2045970" y="1889760"/>
                    <a:pt x="2047240" y="1889760"/>
                    <a:pt x="2047240" y="1891030"/>
                  </a:cubicBezTo>
                  <a:cubicBezTo>
                    <a:pt x="2049780" y="1898650"/>
                    <a:pt x="2057400" y="1898650"/>
                    <a:pt x="2063750" y="1899920"/>
                  </a:cubicBezTo>
                  <a:cubicBezTo>
                    <a:pt x="2067560" y="1899920"/>
                    <a:pt x="2071370" y="1901190"/>
                    <a:pt x="2073910" y="1902460"/>
                  </a:cubicBezTo>
                  <a:cubicBezTo>
                    <a:pt x="2081530" y="1906270"/>
                    <a:pt x="2089150" y="1911350"/>
                    <a:pt x="2098040" y="1913890"/>
                  </a:cubicBezTo>
                  <a:cubicBezTo>
                    <a:pt x="2109470" y="1917700"/>
                    <a:pt x="2120900" y="1920240"/>
                    <a:pt x="2129790" y="1926590"/>
                  </a:cubicBezTo>
                  <a:cubicBezTo>
                    <a:pt x="2131060" y="1926590"/>
                    <a:pt x="2132330" y="1926590"/>
                    <a:pt x="2132330" y="1927860"/>
                  </a:cubicBezTo>
                  <a:cubicBezTo>
                    <a:pt x="2136140" y="1930400"/>
                    <a:pt x="2142490" y="1931670"/>
                    <a:pt x="2145030" y="1935480"/>
                  </a:cubicBezTo>
                  <a:cubicBezTo>
                    <a:pt x="2148840" y="1943100"/>
                    <a:pt x="2159000" y="1941830"/>
                    <a:pt x="2164080" y="1948180"/>
                  </a:cubicBezTo>
                  <a:lnTo>
                    <a:pt x="2165350" y="1948180"/>
                  </a:lnTo>
                  <a:cubicBezTo>
                    <a:pt x="2170430" y="1948180"/>
                    <a:pt x="2175510" y="1949450"/>
                    <a:pt x="2181860" y="1949450"/>
                  </a:cubicBezTo>
                  <a:cubicBezTo>
                    <a:pt x="2184400" y="1948180"/>
                    <a:pt x="2188210" y="1945640"/>
                    <a:pt x="2190750" y="1945640"/>
                  </a:cubicBezTo>
                  <a:cubicBezTo>
                    <a:pt x="2202180" y="1949450"/>
                    <a:pt x="2213610" y="1949450"/>
                    <a:pt x="2221230" y="1939290"/>
                  </a:cubicBezTo>
                  <a:cubicBezTo>
                    <a:pt x="2222500" y="1938020"/>
                    <a:pt x="2225040" y="1938020"/>
                    <a:pt x="2227580" y="1938020"/>
                  </a:cubicBezTo>
                  <a:lnTo>
                    <a:pt x="2237740" y="1938020"/>
                  </a:lnTo>
                  <a:cubicBezTo>
                    <a:pt x="2249170" y="1935480"/>
                    <a:pt x="2259330" y="1932940"/>
                    <a:pt x="2270760" y="1931670"/>
                  </a:cubicBezTo>
                  <a:cubicBezTo>
                    <a:pt x="2275840" y="1930400"/>
                    <a:pt x="2282190" y="1932940"/>
                    <a:pt x="2287270" y="1934210"/>
                  </a:cubicBezTo>
                  <a:cubicBezTo>
                    <a:pt x="2292350" y="1935480"/>
                    <a:pt x="2297430" y="1935480"/>
                    <a:pt x="2302510" y="1935480"/>
                  </a:cubicBezTo>
                  <a:cubicBezTo>
                    <a:pt x="2308860" y="1935480"/>
                    <a:pt x="2313940" y="1932940"/>
                    <a:pt x="2320290" y="1932940"/>
                  </a:cubicBezTo>
                  <a:cubicBezTo>
                    <a:pt x="2325370" y="1931670"/>
                    <a:pt x="2331720" y="1931670"/>
                    <a:pt x="2336800" y="1930400"/>
                  </a:cubicBezTo>
                  <a:cubicBezTo>
                    <a:pt x="2348230" y="1927860"/>
                    <a:pt x="2358390" y="1925320"/>
                    <a:pt x="2369820" y="1924050"/>
                  </a:cubicBezTo>
                  <a:cubicBezTo>
                    <a:pt x="2377440" y="1880870"/>
                    <a:pt x="2376170" y="1830070"/>
                    <a:pt x="2376170" y="1778000"/>
                  </a:cubicBezTo>
                  <a:close/>
                </a:path>
              </a:pathLst>
            </a:custGeom>
            <a:blipFill>
              <a:blip r:embed="rId7"/>
              <a:stretch>
                <a:fillRect l="-6114" t="0" r="-6114" b="0"/>
              </a:stretch>
            </a:blipFill>
          </p:spPr>
        </p:sp>
      </p:grpSp>
      <p:grpSp>
        <p:nvGrpSpPr>
          <p:cNvPr name="Group 14" id="14"/>
          <p:cNvGrpSpPr/>
          <p:nvPr/>
        </p:nvGrpSpPr>
        <p:grpSpPr>
          <a:xfrm rot="0">
            <a:off x="12044940" y="3575718"/>
            <a:ext cx="5325630" cy="4511122"/>
            <a:chOff x="0" y="0"/>
            <a:chExt cx="2374900" cy="2011680"/>
          </a:xfrm>
        </p:grpSpPr>
        <p:sp>
          <p:nvSpPr>
            <p:cNvPr name="Freeform 15" id="15"/>
            <p:cNvSpPr/>
            <p:nvPr/>
          </p:nvSpPr>
          <p:spPr>
            <a:xfrm flipH="false" flipV="false" rot="0">
              <a:off x="-2540" y="-2540"/>
              <a:ext cx="2377440" cy="2009140"/>
            </a:xfrm>
            <a:custGeom>
              <a:avLst/>
              <a:gdLst/>
              <a:ahLst/>
              <a:cxnLst/>
              <a:rect r="r" b="b" t="t" l="l"/>
              <a:pathLst>
                <a:path h="2009140" w="2377440">
                  <a:moveTo>
                    <a:pt x="2376170" y="1778000"/>
                  </a:moveTo>
                  <a:cubicBezTo>
                    <a:pt x="2374900" y="1276350"/>
                    <a:pt x="2359660" y="598170"/>
                    <a:pt x="2359660" y="97790"/>
                  </a:cubicBezTo>
                  <a:cubicBezTo>
                    <a:pt x="2359660" y="90170"/>
                    <a:pt x="2360930" y="82550"/>
                    <a:pt x="2360930" y="76200"/>
                  </a:cubicBezTo>
                  <a:cubicBezTo>
                    <a:pt x="2359660" y="74930"/>
                    <a:pt x="2358390" y="74930"/>
                    <a:pt x="2357120" y="73660"/>
                  </a:cubicBezTo>
                  <a:cubicBezTo>
                    <a:pt x="2357120" y="73660"/>
                    <a:pt x="2355850" y="74930"/>
                    <a:pt x="2355850" y="76200"/>
                  </a:cubicBezTo>
                  <a:cubicBezTo>
                    <a:pt x="2353310" y="82550"/>
                    <a:pt x="2348230" y="82550"/>
                    <a:pt x="2343150" y="82550"/>
                  </a:cubicBezTo>
                  <a:cubicBezTo>
                    <a:pt x="2336800" y="81280"/>
                    <a:pt x="2330450" y="74930"/>
                    <a:pt x="2322830" y="77470"/>
                  </a:cubicBezTo>
                  <a:cubicBezTo>
                    <a:pt x="2320290" y="78740"/>
                    <a:pt x="2315210" y="76200"/>
                    <a:pt x="2313940" y="73660"/>
                  </a:cubicBezTo>
                  <a:cubicBezTo>
                    <a:pt x="2310130" y="68580"/>
                    <a:pt x="2305050" y="68580"/>
                    <a:pt x="2299970" y="71120"/>
                  </a:cubicBezTo>
                  <a:cubicBezTo>
                    <a:pt x="2297430" y="72390"/>
                    <a:pt x="2294890" y="71120"/>
                    <a:pt x="2292350" y="71120"/>
                  </a:cubicBezTo>
                  <a:cubicBezTo>
                    <a:pt x="2288540" y="71120"/>
                    <a:pt x="2283460" y="69850"/>
                    <a:pt x="2279650" y="68580"/>
                  </a:cubicBezTo>
                  <a:cubicBezTo>
                    <a:pt x="2278380" y="68580"/>
                    <a:pt x="2275840" y="67310"/>
                    <a:pt x="2274570" y="67310"/>
                  </a:cubicBezTo>
                  <a:cubicBezTo>
                    <a:pt x="2270760" y="66040"/>
                    <a:pt x="2266950" y="62230"/>
                    <a:pt x="2263140" y="67310"/>
                  </a:cubicBezTo>
                  <a:cubicBezTo>
                    <a:pt x="2263140" y="67310"/>
                    <a:pt x="2260600" y="67310"/>
                    <a:pt x="2259330" y="66040"/>
                  </a:cubicBezTo>
                  <a:cubicBezTo>
                    <a:pt x="2258060" y="63500"/>
                    <a:pt x="2256790" y="59690"/>
                    <a:pt x="2255520" y="57150"/>
                  </a:cubicBezTo>
                  <a:cubicBezTo>
                    <a:pt x="2252980" y="53340"/>
                    <a:pt x="2252980" y="46990"/>
                    <a:pt x="2249170" y="44450"/>
                  </a:cubicBezTo>
                  <a:cubicBezTo>
                    <a:pt x="2246630" y="43180"/>
                    <a:pt x="2245360" y="41910"/>
                    <a:pt x="2244090" y="39370"/>
                  </a:cubicBezTo>
                  <a:cubicBezTo>
                    <a:pt x="2244090" y="38100"/>
                    <a:pt x="2241550" y="36830"/>
                    <a:pt x="2241550" y="35560"/>
                  </a:cubicBezTo>
                  <a:lnTo>
                    <a:pt x="2237740" y="31750"/>
                  </a:lnTo>
                  <a:cubicBezTo>
                    <a:pt x="2236470" y="29210"/>
                    <a:pt x="2235200" y="25400"/>
                    <a:pt x="2232660" y="24130"/>
                  </a:cubicBezTo>
                  <a:cubicBezTo>
                    <a:pt x="2227580" y="20320"/>
                    <a:pt x="2226310" y="15240"/>
                    <a:pt x="2228850" y="8890"/>
                  </a:cubicBezTo>
                  <a:cubicBezTo>
                    <a:pt x="2225040" y="7620"/>
                    <a:pt x="2222500" y="5080"/>
                    <a:pt x="2218690" y="5080"/>
                  </a:cubicBezTo>
                  <a:cubicBezTo>
                    <a:pt x="2203450" y="6350"/>
                    <a:pt x="2186940" y="8890"/>
                    <a:pt x="2171700" y="10160"/>
                  </a:cubicBezTo>
                  <a:cubicBezTo>
                    <a:pt x="2169160" y="10160"/>
                    <a:pt x="2165350" y="11430"/>
                    <a:pt x="2164080" y="12700"/>
                  </a:cubicBezTo>
                  <a:cubicBezTo>
                    <a:pt x="2153920" y="19050"/>
                    <a:pt x="2143760" y="13970"/>
                    <a:pt x="2133600" y="12700"/>
                  </a:cubicBezTo>
                  <a:cubicBezTo>
                    <a:pt x="2125980" y="12700"/>
                    <a:pt x="2118360" y="8890"/>
                    <a:pt x="2110740" y="7620"/>
                  </a:cubicBezTo>
                  <a:cubicBezTo>
                    <a:pt x="2101850" y="6350"/>
                    <a:pt x="2094230" y="7620"/>
                    <a:pt x="2085340" y="6350"/>
                  </a:cubicBezTo>
                  <a:cubicBezTo>
                    <a:pt x="2084070" y="6350"/>
                    <a:pt x="2082800" y="5080"/>
                    <a:pt x="2081530" y="3810"/>
                  </a:cubicBezTo>
                  <a:cubicBezTo>
                    <a:pt x="2078990" y="0"/>
                    <a:pt x="2073910" y="1270"/>
                    <a:pt x="2071370" y="2540"/>
                  </a:cubicBezTo>
                  <a:cubicBezTo>
                    <a:pt x="2067560" y="5080"/>
                    <a:pt x="2066290" y="8890"/>
                    <a:pt x="2063750" y="12700"/>
                  </a:cubicBezTo>
                  <a:cubicBezTo>
                    <a:pt x="2057400" y="13970"/>
                    <a:pt x="2048510" y="15240"/>
                    <a:pt x="2042160" y="19050"/>
                  </a:cubicBezTo>
                  <a:cubicBezTo>
                    <a:pt x="2037080" y="21590"/>
                    <a:pt x="2034540" y="22860"/>
                    <a:pt x="2030730" y="20320"/>
                  </a:cubicBezTo>
                  <a:lnTo>
                    <a:pt x="2029460" y="21590"/>
                  </a:lnTo>
                  <a:cubicBezTo>
                    <a:pt x="2032000" y="24130"/>
                    <a:pt x="2033270" y="27940"/>
                    <a:pt x="2035810" y="30480"/>
                  </a:cubicBezTo>
                  <a:cubicBezTo>
                    <a:pt x="2032000" y="31750"/>
                    <a:pt x="2026920" y="34290"/>
                    <a:pt x="2024380" y="33020"/>
                  </a:cubicBezTo>
                  <a:cubicBezTo>
                    <a:pt x="2018030" y="31750"/>
                    <a:pt x="2015490" y="34290"/>
                    <a:pt x="2010410" y="36830"/>
                  </a:cubicBezTo>
                  <a:cubicBezTo>
                    <a:pt x="2005330" y="40640"/>
                    <a:pt x="1998980" y="43180"/>
                    <a:pt x="1993900" y="45720"/>
                  </a:cubicBezTo>
                  <a:cubicBezTo>
                    <a:pt x="1992630" y="45720"/>
                    <a:pt x="1991360" y="45720"/>
                    <a:pt x="1990090" y="44450"/>
                  </a:cubicBezTo>
                  <a:cubicBezTo>
                    <a:pt x="1988820" y="44450"/>
                    <a:pt x="1987550" y="43180"/>
                    <a:pt x="1987550" y="43180"/>
                  </a:cubicBezTo>
                  <a:cubicBezTo>
                    <a:pt x="1981200" y="45720"/>
                    <a:pt x="1974850" y="48260"/>
                    <a:pt x="1968500" y="45720"/>
                  </a:cubicBezTo>
                  <a:cubicBezTo>
                    <a:pt x="1967230" y="45720"/>
                    <a:pt x="1967230" y="46990"/>
                    <a:pt x="1965960" y="46990"/>
                  </a:cubicBezTo>
                  <a:cubicBezTo>
                    <a:pt x="1958340" y="49530"/>
                    <a:pt x="1953260" y="58420"/>
                    <a:pt x="1943100" y="58420"/>
                  </a:cubicBezTo>
                  <a:cubicBezTo>
                    <a:pt x="1935480" y="58420"/>
                    <a:pt x="1927860" y="64770"/>
                    <a:pt x="1920240" y="64770"/>
                  </a:cubicBezTo>
                  <a:cubicBezTo>
                    <a:pt x="1911350" y="66040"/>
                    <a:pt x="1903730" y="68580"/>
                    <a:pt x="1896110" y="72390"/>
                  </a:cubicBezTo>
                  <a:cubicBezTo>
                    <a:pt x="1893570" y="73660"/>
                    <a:pt x="1891030" y="73660"/>
                    <a:pt x="1889760" y="73660"/>
                  </a:cubicBezTo>
                  <a:cubicBezTo>
                    <a:pt x="1883410" y="71120"/>
                    <a:pt x="1879600" y="74930"/>
                    <a:pt x="1877060" y="78740"/>
                  </a:cubicBezTo>
                  <a:cubicBezTo>
                    <a:pt x="1870710" y="87630"/>
                    <a:pt x="1860550" y="90170"/>
                    <a:pt x="1851660" y="92710"/>
                  </a:cubicBezTo>
                  <a:cubicBezTo>
                    <a:pt x="1840230" y="95250"/>
                    <a:pt x="1828800" y="96520"/>
                    <a:pt x="1817370" y="97790"/>
                  </a:cubicBezTo>
                  <a:cubicBezTo>
                    <a:pt x="1816100" y="97790"/>
                    <a:pt x="1814830" y="101600"/>
                    <a:pt x="1812290" y="102870"/>
                  </a:cubicBezTo>
                  <a:cubicBezTo>
                    <a:pt x="1811020" y="102870"/>
                    <a:pt x="1809750" y="101600"/>
                    <a:pt x="1809750" y="101600"/>
                  </a:cubicBezTo>
                  <a:cubicBezTo>
                    <a:pt x="1803400" y="109220"/>
                    <a:pt x="1799590" y="120650"/>
                    <a:pt x="1786890" y="119380"/>
                  </a:cubicBezTo>
                  <a:lnTo>
                    <a:pt x="1785620" y="119380"/>
                  </a:lnTo>
                  <a:cubicBezTo>
                    <a:pt x="1775460" y="125730"/>
                    <a:pt x="1765300" y="123190"/>
                    <a:pt x="1756410" y="120650"/>
                  </a:cubicBezTo>
                  <a:cubicBezTo>
                    <a:pt x="1753870" y="120650"/>
                    <a:pt x="1750060" y="118110"/>
                    <a:pt x="1748790" y="115570"/>
                  </a:cubicBezTo>
                  <a:cubicBezTo>
                    <a:pt x="1744980" y="107950"/>
                    <a:pt x="1734820" y="105410"/>
                    <a:pt x="1727200" y="107950"/>
                  </a:cubicBezTo>
                  <a:cubicBezTo>
                    <a:pt x="1720850" y="110490"/>
                    <a:pt x="1714500" y="111760"/>
                    <a:pt x="1708150" y="114300"/>
                  </a:cubicBezTo>
                  <a:cubicBezTo>
                    <a:pt x="1697990" y="116840"/>
                    <a:pt x="1689100" y="118110"/>
                    <a:pt x="1678940" y="113030"/>
                  </a:cubicBezTo>
                  <a:cubicBezTo>
                    <a:pt x="1668780" y="107950"/>
                    <a:pt x="1661160" y="111760"/>
                    <a:pt x="1656080" y="123190"/>
                  </a:cubicBezTo>
                  <a:cubicBezTo>
                    <a:pt x="1652270" y="130810"/>
                    <a:pt x="1642110" y="132080"/>
                    <a:pt x="1635760" y="125730"/>
                  </a:cubicBezTo>
                  <a:cubicBezTo>
                    <a:pt x="1631950" y="121920"/>
                    <a:pt x="1629410" y="123190"/>
                    <a:pt x="1625600" y="125730"/>
                  </a:cubicBezTo>
                  <a:lnTo>
                    <a:pt x="1617980" y="133350"/>
                  </a:lnTo>
                  <a:cubicBezTo>
                    <a:pt x="1616710" y="134620"/>
                    <a:pt x="1614170" y="134620"/>
                    <a:pt x="1612900" y="134620"/>
                  </a:cubicBezTo>
                  <a:lnTo>
                    <a:pt x="1605280" y="134620"/>
                  </a:lnTo>
                  <a:cubicBezTo>
                    <a:pt x="1600200" y="134620"/>
                    <a:pt x="1595120" y="133350"/>
                    <a:pt x="1590040" y="132080"/>
                  </a:cubicBezTo>
                  <a:cubicBezTo>
                    <a:pt x="1583690" y="130810"/>
                    <a:pt x="1578610" y="127000"/>
                    <a:pt x="1572260" y="125730"/>
                  </a:cubicBezTo>
                  <a:cubicBezTo>
                    <a:pt x="1562100" y="124460"/>
                    <a:pt x="1559560" y="115570"/>
                    <a:pt x="1555750" y="109220"/>
                  </a:cubicBezTo>
                  <a:cubicBezTo>
                    <a:pt x="1553210" y="105410"/>
                    <a:pt x="1548130" y="100330"/>
                    <a:pt x="1543050" y="101600"/>
                  </a:cubicBezTo>
                  <a:cubicBezTo>
                    <a:pt x="1537970" y="104140"/>
                    <a:pt x="1532890" y="101600"/>
                    <a:pt x="1529080" y="100330"/>
                  </a:cubicBezTo>
                  <a:cubicBezTo>
                    <a:pt x="1527810" y="100330"/>
                    <a:pt x="1525270" y="99060"/>
                    <a:pt x="1524000" y="99060"/>
                  </a:cubicBezTo>
                  <a:cubicBezTo>
                    <a:pt x="1515110" y="96520"/>
                    <a:pt x="1508760" y="101600"/>
                    <a:pt x="1502410" y="107950"/>
                  </a:cubicBezTo>
                  <a:lnTo>
                    <a:pt x="1497330" y="113030"/>
                  </a:lnTo>
                  <a:cubicBezTo>
                    <a:pt x="1496060" y="114300"/>
                    <a:pt x="1496060" y="116840"/>
                    <a:pt x="1494790" y="118110"/>
                  </a:cubicBezTo>
                  <a:cubicBezTo>
                    <a:pt x="1487170" y="124460"/>
                    <a:pt x="1479550" y="121920"/>
                    <a:pt x="1470660" y="118110"/>
                  </a:cubicBezTo>
                  <a:cubicBezTo>
                    <a:pt x="1463040" y="114300"/>
                    <a:pt x="1454150" y="118110"/>
                    <a:pt x="1451610" y="125730"/>
                  </a:cubicBezTo>
                  <a:cubicBezTo>
                    <a:pt x="1450340" y="130810"/>
                    <a:pt x="1449070" y="134620"/>
                    <a:pt x="1442720" y="137160"/>
                  </a:cubicBezTo>
                  <a:cubicBezTo>
                    <a:pt x="1436370" y="140970"/>
                    <a:pt x="1428750" y="143510"/>
                    <a:pt x="1427480" y="152400"/>
                  </a:cubicBezTo>
                  <a:cubicBezTo>
                    <a:pt x="1427480" y="153670"/>
                    <a:pt x="1426210" y="154940"/>
                    <a:pt x="1424940" y="154940"/>
                  </a:cubicBezTo>
                  <a:cubicBezTo>
                    <a:pt x="1421130" y="156210"/>
                    <a:pt x="1418590" y="157480"/>
                    <a:pt x="1414780" y="158750"/>
                  </a:cubicBezTo>
                  <a:lnTo>
                    <a:pt x="1403350" y="158750"/>
                  </a:lnTo>
                  <a:cubicBezTo>
                    <a:pt x="1395730" y="157480"/>
                    <a:pt x="1388110" y="154940"/>
                    <a:pt x="1380490" y="153670"/>
                  </a:cubicBezTo>
                  <a:cubicBezTo>
                    <a:pt x="1371600" y="152400"/>
                    <a:pt x="1363980" y="157480"/>
                    <a:pt x="1355090" y="158750"/>
                  </a:cubicBezTo>
                  <a:lnTo>
                    <a:pt x="1353820" y="160020"/>
                  </a:lnTo>
                  <a:cubicBezTo>
                    <a:pt x="1351280" y="163830"/>
                    <a:pt x="1347470" y="162560"/>
                    <a:pt x="1344930" y="160020"/>
                  </a:cubicBezTo>
                  <a:cubicBezTo>
                    <a:pt x="1339850" y="154940"/>
                    <a:pt x="1330960" y="153670"/>
                    <a:pt x="1324610" y="156210"/>
                  </a:cubicBezTo>
                  <a:cubicBezTo>
                    <a:pt x="1316990" y="160020"/>
                    <a:pt x="1309370" y="162560"/>
                    <a:pt x="1301750" y="165100"/>
                  </a:cubicBezTo>
                  <a:cubicBezTo>
                    <a:pt x="1299210" y="165100"/>
                    <a:pt x="1296670" y="163830"/>
                    <a:pt x="1295400" y="163830"/>
                  </a:cubicBezTo>
                  <a:cubicBezTo>
                    <a:pt x="1292860" y="163830"/>
                    <a:pt x="1289050" y="162560"/>
                    <a:pt x="1287780" y="163830"/>
                  </a:cubicBezTo>
                  <a:cubicBezTo>
                    <a:pt x="1277620" y="171450"/>
                    <a:pt x="1267460" y="168910"/>
                    <a:pt x="1258570" y="163830"/>
                  </a:cubicBezTo>
                  <a:cubicBezTo>
                    <a:pt x="1253490" y="161290"/>
                    <a:pt x="1245870" y="158750"/>
                    <a:pt x="1243330" y="151130"/>
                  </a:cubicBezTo>
                  <a:cubicBezTo>
                    <a:pt x="1242060" y="146050"/>
                    <a:pt x="1236980" y="140970"/>
                    <a:pt x="1233170" y="137160"/>
                  </a:cubicBezTo>
                  <a:cubicBezTo>
                    <a:pt x="1226820" y="130810"/>
                    <a:pt x="1220470" y="121920"/>
                    <a:pt x="1209040" y="121920"/>
                  </a:cubicBezTo>
                  <a:cubicBezTo>
                    <a:pt x="1206500" y="121920"/>
                    <a:pt x="1203960" y="116840"/>
                    <a:pt x="1202690" y="118110"/>
                  </a:cubicBezTo>
                  <a:cubicBezTo>
                    <a:pt x="1197610" y="119380"/>
                    <a:pt x="1197610" y="116840"/>
                    <a:pt x="1195070" y="114300"/>
                  </a:cubicBezTo>
                  <a:cubicBezTo>
                    <a:pt x="1192530" y="111760"/>
                    <a:pt x="1188720" y="109220"/>
                    <a:pt x="1186180" y="105410"/>
                  </a:cubicBezTo>
                  <a:cubicBezTo>
                    <a:pt x="1182370" y="100330"/>
                    <a:pt x="1178560" y="93980"/>
                    <a:pt x="1174750" y="88900"/>
                  </a:cubicBezTo>
                  <a:cubicBezTo>
                    <a:pt x="1170940" y="83820"/>
                    <a:pt x="1168400" y="77470"/>
                    <a:pt x="1164590" y="72390"/>
                  </a:cubicBezTo>
                  <a:cubicBezTo>
                    <a:pt x="1163320" y="71120"/>
                    <a:pt x="1159510" y="69850"/>
                    <a:pt x="1158240" y="71120"/>
                  </a:cubicBezTo>
                  <a:lnTo>
                    <a:pt x="1143000" y="78740"/>
                  </a:lnTo>
                  <a:cubicBezTo>
                    <a:pt x="1140460" y="80010"/>
                    <a:pt x="1139190" y="82550"/>
                    <a:pt x="1137920" y="85090"/>
                  </a:cubicBezTo>
                  <a:lnTo>
                    <a:pt x="1136650" y="83820"/>
                  </a:lnTo>
                  <a:cubicBezTo>
                    <a:pt x="1137920" y="80010"/>
                    <a:pt x="1139190" y="76200"/>
                    <a:pt x="1140460" y="74930"/>
                  </a:cubicBezTo>
                  <a:lnTo>
                    <a:pt x="1125220" y="71120"/>
                  </a:lnTo>
                  <a:cubicBezTo>
                    <a:pt x="1121410" y="69850"/>
                    <a:pt x="1115060" y="69850"/>
                    <a:pt x="1112520" y="69850"/>
                  </a:cubicBezTo>
                  <a:lnTo>
                    <a:pt x="1092200" y="69850"/>
                  </a:lnTo>
                  <a:cubicBezTo>
                    <a:pt x="1084580" y="69850"/>
                    <a:pt x="1078230" y="68580"/>
                    <a:pt x="1070610" y="69850"/>
                  </a:cubicBezTo>
                  <a:cubicBezTo>
                    <a:pt x="1065530" y="71120"/>
                    <a:pt x="1061720" y="68580"/>
                    <a:pt x="1057910" y="66040"/>
                  </a:cubicBezTo>
                  <a:cubicBezTo>
                    <a:pt x="1047750" y="58420"/>
                    <a:pt x="1037590" y="49530"/>
                    <a:pt x="1023620" y="53340"/>
                  </a:cubicBezTo>
                  <a:cubicBezTo>
                    <a:pt x="1022350" y="53340"/>
                    <a:pt x="1019810" y="52070"/>
                    <a:pt x="1018540" y="50800"/>
                  </a:cubicBezTo>
                  <a:cubicBezTo>
                    <a:pt x="1014730" y="49530"/>
                    <a:pt x="1012190" y="46990"/>
                    <a:pt x="1007110" y="44450"/>
                  </a:cubicBezTo>
                  <a:cubicBezTo>
                    <a:pt x="1007110" y="48260"/>
                    <a:pt x="1007110" y="49530"/>
                    <a:pt x="1008380" y="52070"/>
                  </a:cubicBezTo>
                  <a:cubicBezTo>
                    <a:pt x="1005840" y="54610"/>
                    <a:pt x="1004570" y="53340"/>
                    <a:pt x="1003300" y="52070"/>
                  </a:cubicBezTo>
                  <a:cubicBezTo>
                    <a:pt x="1002030" y="53340"/>
                    <a:pt x="1000760" y="55880"/>
                    <a:pt x="999490" y="55880"/>
                  </a:cubicBezTo>
                  <a:cubicBezTo>
                    <a:pt x="993140" y="58420"/>
                    <a:pt x="986790" y="59690"/>
                    <a:pt x="980440" y="62230"/>
                  </a:cubicBezTo>
                  <a:cubicBezTo>
                    <a:pt x="977900" y="63500"/>
                    <a:pt x="975360" y="64770"/>
                    <a:pt x="974090" y="66040"/>
                  </a:cubicBezTo>
                  <a:cubicBezTo>
                    <a:pt x="969010" y="69850"/>
                    <a:pt x="965200" y="76200"/>
                    <a:pt x="956310" y="74930"/>
                  </a:cubicBezTo>
                  <a:cubicBezTo>
                    <a:pt x="955040" y="74930"/>
                    <a:pt x="952500" y="77470"/>
                    <a:pt x="949960" y="77470"/>
                  </a:cubicBezTo>
                  <a:cubicBezTo>
                    <a:pt x="947420" y="78740"/>
                    <a:pt x="943610" y="78740"/>
                    <a:pt x="941070" y="80010"/>
                  </a:cubicBezTo>
                  <a:lnTo>
                    <a:pt x="938530" y="80010"/>
                  </a:lnTo>
                  <a:cubicBezTo>
                    <a:pt x="930910" y="82550"/>
                    <a:pt x="924560" y="85090"/>
                    <a:pt x="916940" y="86360"/>
                  </a:cubicBezTo>
                  <a:lnTo>
                    <a:pt x="911860" y="86360"/>
                  </a:lnTo>
                  <a:cubicBezTo>
                    <a:pt x="905510" y="86360"/>
                    <a:pt x="900430" y="85090"/>
                    <a:pt x="894080" y="85090"/>
                  </a:cubicBezTo>
                  <a:cubicBezTo>
                    <a:pt x="887730" y="85090"/>
                    <a:pt x="881380" y="87630"/>
                    <a:pt x="875030" y="87630"/>
                  </a:cubicBezTo>
                  <a:cubicBezTo>
                    <a:pt x="867410" y="87630"/>
                    <a:pt x="858520" y="87630"/>
                    <a:pt x="852170" y="82550"/>
                  </a:cubicBezTo>
                  <a:cubicBezTo>
                    <a:pt x="850900" y="81280"/>
                    <a:pt x="847090" y="81280"/>
                    <a:pt x="844550" y="82550"/>
                  </a:cubicBezTo>
                  <a:cubicBezTo>
                    <a:pt x="835660" y="83820"/>
                    <a:pt x="826770" y="85090"/>
                    <a:pt x="819150" y="87630"/>
                  </a:cubicBezTo>
                  <a:cubicBezTo>
                    <a:pt x="811530" y="90170"/>
                    <a:pt x="807720" y="87630"/>
                    <a:pt x="805180" y="81280"/>
                  </a:cubicBezTo>
                  <a:cubicBezTo>
                    <a:pt x="803910" y="78740"/>
                    <a:pt x="801370" y="76200"/>
                    <a:pt x="798830" y="73660"/>
                  </a:cubicBezTo>
                  <a:cubicBezTo>
                    <a:pt x="795020" y="71120"/>
                    <a:pt x="791210" y="67310"/>
                    <a:pt x="787400" y="67310"/>
                  </a:cubicBezTo>
                  <a:cubicBezTo>
                    <a:pt x="778510" y="67310"/>
                    <a:pt x="773430" y="62230"/>
                    <a:pt x="767080" y="58420"/>
                  </a:cubicBezTo>
                  <a:cubicBezTo>
                    <a:pt x="756920" y="52070"/>
                    <a:pt x="748030" y="44450"/>
                    <a:pt x="735330" y="45720"/>
                  </a:cubicBezTo>
                  <a:lnTo>
                    <a:pt x="735330" y="39370"/>
                  </a:lnTo>
                  <a:cubicBezTo>
                    <a:pt x="737870" y="39370"/>
                    <a:pt x="740410" y="39370"/>
                    <a:pt x="742950" y="38100"/>
                  </a:cubicBezTo>
                  <a:cubicBezTo>
                    <a:pt x="739140" y="35560"/>
                    <a:pt x="739140" y="31750"/>
                    <a:pt x="736600" y="29210"/>
                  </a:cubicBezTo>
                  <a:cubicBezTo>
                    <a:pt x="731520" y="25400"/>
                    <a:pt x="726440" y="24130"/>
                    <a:pt x="721360" y="21590"/>
                  </a:cubicBezTo>
                  <a:cubicBezTo>
                    <a:pt x="717550" y="20320"/>
                    <a:pt x="712470" y="20320"/>
                    <a:pt x="715010" y="26670"/>
                  </a:cubicBezTo>
                  <a:cubicBezTo>
                    <a:pt x="708660" y="27940"/>
                    <a:pt x="703580" y="27940"/>
                    <a:pt x="701040" y="30480"/>
                  </a:cubicBezTo>
                  <a:cubicBezTo>
                    <a:pt x="695960" y="34290"/>
                    <a:pt x="690880" y="31750"/>
                    <a:pt x="687070" y="29210"/>
                  </a:cubicBezTo>
                  <a:cubicBezTo>
                    <a:pt x="684530" y="27940"/>
                    <a:pt x="681990" y="26670"/>
                    <a:pt x="679450" y="27940"/>
                  </a:cubicBezTo>
                  <a:cubicBezTo>
                    <a:pt x="664210" y="35560"/>
                    <a:pt x="648970" y="31750"/>
                    <a:pt x="633730" y="31750"/>
                  </a:cubicBezTo>
                  <a:cubicBezTo>
                    <a:pt x="631190" y="31750"/>
                    <a:pt x="628650" y="30480"/>
                    <a:pt x="624840" y="30480"/>
                  </a:cubicBezTo>
                  <a:cubicBezTo>
                    <a:pt x="619760" y="29210"/>
                    <a:pt x="615950" y="26670"/>
                    <a:pt x="610870" y="25400"/>
                  </a:cubicBezTo>
                  <a:cubicBezTo>
                    <a:pt x="605790" y="24130"/>
                    <a:pt x="599440" y="22860"/>
                    <a:pt x="594360" y="21590"/>
                  </a:cubicBezTo>
                  <a:lnTo>
                    <a:pt x="590550" y="21590"/>
                  </a:lnTo>
                  <a:cubicBezTo>
                    <a:pt x="581660" y="21590"/>
                    <a:pt x="572770" y="22860"/>
                    <a:pt x="565150" y="22860"/>
                  </a:cubicBezTo>
                  <a:cubicBezTo>
                    <a:pt x="558800" y="22860"/>
                    <a:pt x="552450" y="20320"/>
                    <a:pt x="544830" y="19050"/>
                  </a:cubicBezTo>
                  <a:cubicBezTo>
                    <a:pt x="543560" y="8890"/>
                    <a:pt x="533400" y="11430"/>
                    <a:pt x="527050" y="6350"/>
                  </a:cubicBezTo>
                  <a:cubicBezTo>
                    <a:pt x="525780" y="5080"/>
                    <a:pt x="523240" y="6350"/>
                    <a:pt x="521970" y="6350"/>
                  </a:cubicBezTo>
                  <a:cubicBezTo>
                    <a:pt x="514350" y="5080"/>
                    <a:pt x="509270" y="8890"/>
                    <a:pt x="506730" y="15240"/>
                  </a:cubicBezTo>
                  <a:cubicBezTo>
                    <a:pt x="502920" y="21590"/>
                    <a:pt x="492760" y="24130"/>
                    <a:pt x="496570" y="34290"/>
                  </a:cubicBezTo>
                  <a:cubicBezTo>
                    <a:pt x="497840" y="35560"/>
                    <a:pt x="500380" y="36830"/>
                    <a:pt x="501650" y="39370"/>
                  </a:cubicBezTo>
                  <a:cubicBezTo>
                    <a:pt x="501650" y="43180"/>
                    <a:pt x="500380" y="45720"/>
                    <a:pt x="496570" y="44450"/>
                  </a:cubicBezTo>
                  <a:cubicBezTo>
                    <a:pt x="495300" y="44450"/>
                    <a:pt x="494030" y="46990"/>
                    <a:pt x="492760" y="48260"/>
                  </a:cubicBezTo>
                  <a:cubicBezTo>
                    <a:pt x="491490" y="49530"/>
                    <a:pt x="491490" y="52070"/>
                    <a:pt x="490220" y="52070"/>
                  </a:cubicBezTo>
                  <a:cubicBezTo>
                    <a:pt x="482600" y="54610"/>
                    <a:pt x="477520" y="60960"/>
                    <a:pt x="468630" y="59690"/>
                  </a:cubicBezTo>
                  <a:lnTo>
                    <a:pt x="466090" y="59690"/>
                  </a:lnTo>
                  <a:cubicBezTo>
                    <a:pt x="458470" y="66040"/>
                    <a:pt x="450850" y="64770"/>
                    <a:pt x="441960" y="63500"/>
                  </a:cubicBezTo>
                  <a:cubicBezTo>
                    <a:pt x="438150" y="62230"/>
                    <a:pt x="433070" y="63500"/>
                    <a:pt x="427990" y="63500"/>
                  </a:cubicBezTo>
                  <a:cubicBezTo>
                    <a:pt x="424180" y="63500"/>
                    <a:pt x="420370" y="63500"/>
                    <a:pt x="416560" y="60960"/>
                  </a:cubicBezTo>
                  <a:cubicBezTo>
                    <a:pt x="411480" y="58420"/>
                    <a:pt x="406400" y="54610"/>
                    <a:pt x="401320" y="52070"/>
                  </a:cubicBezTo>
                  <a:cubicBezTo>
                    <a:pt x="396240" y="49530"/>
                    <a:pt x="389890" y="49530"/>
                    <a:pt x="389890" y="40640"/>
                  </a:cubicBezTo>
                  <a:cubicBezTo>
                    <a:pt x="389890" y="39370"/>
                    <a:pt x="387350" y="38100"/>
                    <a:pt x="387350" y="36830"/>
                  </a:cubicBezTo>
                  <a:cubicBezTo>
                    <a:pt x="378460" y="44450"/>
                    <a:pt x="370840" y="50800"/>
                    <a:pt x="363220" y="57150"/>
                  </a:cubicBezTo>
                  <a:cubicBezTo>
                    <a:pt x="359410" y="60960"/>
                    <a:pt x="354330" y="66040"/>
                    <a:pt x="356870" y="72390"/>
                  </a:cubicBezTo>
                  <a:cubicBezTo>
                    <a:pt x="356870" y="73660"/>
                    <a:pt x="355600" y="74930"/>
                    <a:pt x="355600" y="76200"/>
                  </a:cubicBezTo>
                  <a:cubicBezTo>
                    <a:pt x="354330" y="78740"/>
                    <a:pt x="353060" y="81280"/>
                    <a:pt x="350520" y="82550"/>
                  </a:cubicBezTo>
                  <a:cubicBezTo>
                    <a:pt x="347980" y="86360"/>
                    <a:pt x="345440" y="90170"/>
                    <a:pt x="342900" y="95250"/>
                  </a:cubicBezTo>
                  <a:lnTo>
                    <a:pt x="335280" y="102870"/>
                  </a:lnTo>
                  <a:cubicBezTo>
                    <a:pt x="332740" y="106680"/>
                    <a:pt x="330200" y="110490"/>
                    <a:pt x="326390" y="113030"/>
                  </a:cubicBezTo>
                  <a:cubicBezTo>
                    <a:pt x="317500" y="120650"/>
                    <a:pt x="308610" y="128270"/>
                    <a:pt x="298450" y="135890"/>
                  </a:cubicBezTo>
                  <a:cubicBezTo>
                    <a:pt x="293370" y="140970"/>
                    <a:pt x="287020" y="144780"/>
                    <a:pt x="281940" y="149860"/>
                  </a:cubicBezTo>
                  <a:cubicBezTo>
                    <a:pt x="273050" y="157480"/>
                    <a:pt x="262890" y="163830"/>
                    <a:pt x="257810" y="175260"/>
                  </a:cubicBezTo>
                  <a:cubicBezTo>
                    <a:pt x="257810" y="176530"/>
                    <a:pt x="255270" y="177800"/>
                    <a:pt x="254000" y="179070"/>
                  </a:cubicBezTo>
                  <a:cubicBezTo>
                    <a:pt x="247650" y="184150"/>
                    <a:pt x="237490" y="184150"/>
                    <a:pt x="237490" y="194310"/>
                  </a:cubicBezTo>
                  <a:cubicBezTo>
                    <a:pt x="227330" y="194310"/>
                    <a:pt x="222250" y="201930"/>
                    <a:pt x="217170" y="208280"/>
                  </a:cubicBezTo>
                  <a:cubicBezTo>
                    <a:pt x="213360" y="213360"/>
                    <a:pt x="209550" y="219710"/>
                    <a:pt x="204470" y="223520"/>
                  </a:cubicBezTo>
                  <a:cubicBezTo>
                    <a:pt x="199390" y="226060"/>
                    <a:pt x="193040" y="224790"/>
                    <a:pt x="186690" y="224790"/>
                  </a:cubicBezTo>
                  <a:cubicBezTo>
                    <a:pt x="184150" y="224790"/>
                    <a:pt x="181610" y="224790"/>
                    <a:pt x="181610" y="226060"/>
                  </a:cubicBezTo>
                  <a:cubicBezTo>
                    <a:pt x="176530" y="231140"/>
                    <a:pt x="170180" y="234950"/>
                    <a:pt x="166370" y="241300"/>
                  </a:cubicBezTo>
                  <a:cubicBezTo>
                    <a:pt x="162560" y="247650"/>
                    <a:pt x="158750" y="251460"/>
                    <a:pt x="152400" y="252730"/>
                  </a:cubicBezTo>
                  <a:cubicBezTo>
                    <a:pt x="146050" y="254000"/>
                    <a:pt x="139700" y="260350"/>
                    <a:pt x="130810" y="256540"/>
                  </a:cubicBezTo>
                  <a:cubicBezTo>
                    <a:pt x="123190" y="254000"/>
                    <a:pt x="114300" y="256540"/>
                    <a:pt x="109220" y="251460"/>
                  </a:cubicBezTo>
                  <a:cubicBezTo>
                    <a:pt x="99060" y="252730"/>
                    <a:pt x="91440" y="255270"/>
                    <a:pt x="82550" y="256540"/>
                  </a:cubicBezTo>
                  <a:cubicBezTo>
                    <a:pt x="72390" y="259080"/>
                    <a:pt x="60960" y="257810"/>
                    <a:pt x="52070" y="265430"/>
                  </a:cubicBezTo>
                  <a:cubicBezTo>
                    <a:pt x="44450" y="271780"/>
                    <a:pt x="38100" y="278130"/>
                    <a:pt x="26670" y="276860"/>
                  </a:cubicBezTo>
                  <a:cubicBezTo>
                    <a:pt x="27940" y="284480"/>
                    <a:pt x="29210" y="290830"/>
                    <a:pt x="30480" y="298450"/>
                  </a:cubicBezTo>
                  <a:cubicBezTo>
                    <a:pt x="33020" y="318770"/>
                    <a:pt x="35560" y="339090"/>
                    <a:pt x="36830" y="359410"/>
                  </a:cubicBezTo>
                  <a:cubicBezTo>
                    <a:pt x="40640" y="384810"/>
                    <a:pt x="41910" y="408940"/>
                    <a:pt x="39370" y="433070"/>
                  </a:cubicBezTo>
                  <a:cubicBezTo>
                    <a:pt x="36830" y="467360"/>
                    <a:pt x="25400" y="1640840"/>
                    <a:pt x="13970" y="1672590"/>
                  </a:cubicBezTo>
                  <a:lnTo>
                    <a:pt x="2540" y="1699260"/>
                  </a:lnTo>
                  <a:cubicBezTo>
                    <a:pt x="0" y="1705610"/>
                    <a:pt x="3810" y="1709420"/>
                    <a:pt x="10160" y="1710690"/>
                  </a:cubicBezTo>
                  <a:cubicBezTo>
                    <a:pt x="17780" y="1711960"/>
                    <a:pt x="20320" y="1717040"/>
                    <a:pt x="22860" y="1723390"/>
                  </a:cubicBezTo>
                  <a:cubicBezTo>
                    <a:pt x="25400" y="1733550"/>
                    <a:pt x="21590" y="1743710"/>
                    <a:pt x="26670" y="1753870"/>
                  </a:cubicBezTo>
                  <a:cubicBezTo>
                    <a:pt x="29210" y="1758950"/>
                    <a:pt x="26670" y="1767840"/>
                    <a:pt x="25400" y="1775460"/>
                  </a:cubicBezTo>
                  <a:cubicBezTo>
                    <a:pt x="24130" y="1785620"/>
                    <a:pt x="26670" y="1795780"/>
                    <a:pt x="30480" y="1804670"/>
                  </a:cubicBezTo>
                  <a:cubicBezTo>
                    <a:pt x="39370" y="1819910"/>
                    <a:pt x="40640" y="1837690"/>
                    <a:pt x="40640" y="1854200"/>
                  </a:cubicBezTo>
                  <a:cubicBezTo>
                    <a:pt x="40640" y="1858010"/>
                    <a:pt x="41910" y="1861820"/>
                    <a:pt x="43180" y="1864360"/>
                  </a:cubicBezTo>
                  <a:cubicBezTo>
                    <a:pt x="45720" y="1866900"/>
                    <a:pt x="50800" y="1869440"/>
                    <a:pt x="55880" y="1870710"/>
                  </a:cubicBezTo>
                  <a:lnTo>
                    <a:pt x="86360" y="1885950"/>
                  </a:lnTo>
                  <a:cubicBezTo>
                    <a:pt x="100330" y="1893570"/>
                    <a:pt x="111760" y="1892300"/>
                    <a:pt x="124460" y="1883410"/>
                  </a:cubicBezTo>
                  <a:cubicBezTo>
                    <a:pt x="125730" y="1882140"/>
                    <a:pt x="129540" y="1880870"/>
                    <a:pt x="130810" y="1880870"/>
                  </a:cubicBezTo>
                  <a:cubicBezTo>
                    <a:pt x="139700" y="1882140"/>
                    <a:pt x="148590" y="1882140"/>
                    <a:pt x="156210" y="1889760"/>
                  </a:cubicBezTo>
                  <a:cubicBezTo>
                    <a:pt x="165100" y="1897380"/>
                    <a:pt x="177800" y="1902460"/>
                    <a:pt x="187960" y="1908810"/>
                  </a:cubicBezTo>
                  <a:cubicBezTo>
                    <a:pt x="194310" y="1912620"/>
                    <a:pt x="201930" y="1917700"/>
                    <a:pt x="205740" y="1922780"/>
                  </a:cubicBezTo>
                  <a:cubicBezTo>
                    <a:pt x="208280" y="1925320"/>
                    <a:pt x="210820" y="1927860"/>
                    <a:pt x="213360" y="1929130"/>
                  </a:cubicBezTo>
                  <a:cubicBezTo>
                    <a:pt x="227330" y="1934210"/>
                    <a:pt x="234950" y="1946910"/>
                    <a:pt x="243840" y="1957070"/>
                  </a:cubicBezTo>
                  <a:cubicBezTo>
                    <a:pt x="251460" y="1965960"/>
                    <a:pt x="261620" y="1971040"/>
                    <a:pt x="273050" y="1972310"/>
                  </a:cubicBezTo>
                  <a:cubicBezTo>
                    <a:pt x="285750" y="1974850"/>
                    <a:pt x="298450" y="1976120"/>
                    <a:pt x="311150" y="1978660"/>
                  </a:cubicBezTo>
                  <a:cubicBezTo>
                    <a:pt x="316230" y="1979930"/>
                    <a:pt x="322580" y="1981200"/>
                    <a:pt x="327660" y="1983740"/>
                  </a:cubicBezTo>
                  <a:cubicBezTo>
                    <a:pt x="334010" y="1986280"/>
                    <a:pt x="340360" y="1986280"/>
                    <a:pt x="345440" y="1990090"/>
                  </a:cubicBezTo>
                  <a:cubicBezTo>
                    <a:pt x="353060" y="1996440"/>
                    <a:pt x="360680" y="2000250"/>
                    <a:pt x="370840" y="1997710"/>
                  </a:cubicBezTo>
                  <a:cubicBezTo>
                    <a:pt x="374650" y="1996440"/>
                    <a:pt x="379730" y="1998980"/>
                    <a:pt x="383540" y="2000250"/>
                  </a:cubicBezTo>
                  <a:cubicBezTo>
                    <a:pt x="384810" y="2000250"/>
                    <a:pt x="386080" y="2001520"/>
                    <a:pt x="387350" y="2001520"/>
                  </a:cubicBezTo>
                  <a:cubicBezTo>
                    <a:pt x="401320" y="2002790"/>
                    <a:pt x="414020" y="2000250"/>
                    <a:pt x="426720" y="1997710"/>
                  </a:cubicBezTo>
                  <a:cubicBezTo>
                    <a:pt x="431800" y="1996440"/>
                    <a:pt x="436880" y="1995170"/>
                    <a:pt x="441960" y="1992630"/>
                  </a:cubicBezTo>
                  <a:cubicBezTo>
                    <a:pt x="455930" y="1986280"/>
                    <a:pt x="469900" y="1979930"/>
                    <a:pt x="482600" y="1972310"/>
                  </a:cubicBezTo>
                  <a:cubicBezTo>
                    <a:pt x="491490" y="1967230"/>
                    <a:pt x="500380" y="1962150"/>
                    <a:pt x="510540" y="1967230"/>
                  </a:cubicBezTo>
                  <a:lnTo>
                    <a:pt x="515620" y="1967230"/>
                  </a:lnTo>
                  <a:cubicBezTo>
                    <a:pt x="524510" y="1967230"/>
                    <a:pt x="533400" y="1965960"/>
                    <a:pt x="541020" y="1964690"/>
                  </a:cubicBezTo>
                  <a:cubicBezTo>
                    <a:pt x="542290" y="1964690"/>
                    <a:pt x="544830" y="1964690"/>
                    <a:pt x="544830" y="1963420"/>
                  </a:cubicBezTo>
                  <a:cubicBezTo>
                    <a:pt x="548640" y="1958340"/>
                    <a:pt x="554990" y="1958340"/>
                    <a:pt x="561340" y="1957070"/>
                  </a:cubicBezTo>
                  <a:cubicBezTo>
                    <a:pt x="571500" y="1955800"/>
                    <a:pt x="581660" y="1955800"/>
                    <a:pt x="589280" y="1949450"/>
                  </a:cubicBezTo>
                  <a:cubicBezTo>
                    <a:pt x="596900" y="1944370"/>
                    <a:pt x="604520" y="1943100"/>
                    <a:pt x="613410" y="1941830"/>
                  </a:cubicBezTo>
                  <a:cubicBezTo>
                    <a:pt x="614680" y="1941830"/>
                    <a:pt x="617220" y="1940560"/>
                    <a:pt x="618490" y="1940560"/>
                  </a:cubicBezTo>
                  <a:cubicBezTo>
                    <a:pt x="624840" y="1939290"/>
                    <a:pt x="631190" y="1935480"/>
                    <a:pt x="636270" y="1936750"/>
                  </a:cubicBezTo>
                  <a:cubicBezTo>
                    <a:pt x="647700" y="1939290"/>
                    <a:pt x="652780" y="1935480"/>
                    <a:pt x="660400" y="1925320"/>
                  </a:cubicBezTo>
                  <a:cubicBezTo>
                    <a:pt x="661670" y="1922780"/>
                    <a:pt x="665480" y="1921510"/>
                    <a:pt x="668020" y="1920240"/>
                  </a:cubicBezTo>
                  <a:cubicBezTo>
                    <a:pt x="674370" y="1918970"/>
                    <a:pt x="680720" y="1920240"/>
                    <a:pt x="687070" y="1918970"/>
                  </a:cubicBezTo>
                  <a:cubicBezTo>
                    <a:pt x="690880" y="1918970"/>
                    <a:pt x="694690" y="1915160"/>
                    <a:pt x="697230" y="1915160"/>
                  </a:cubicBezTo>
                  <a:cubicBezTo>
                    <a:pt x="707390" y="1916430"/>
                    <a:pt x="718820" y="1912620"/>
                    <a:pt x="727710" y="1918970"/>
                  </a:cubicBezTo>
                  <a:cubicBezTo>
                    <a:pt x="728980" y="1920240"/>
                    <a:pt x="731520" y="1920240"/>
                    <a:pt x="734060" y="1920240"/>
                  </a:cubicBezTo>
                  <a:cubicBezTo>
                    <a:pt x="750570" y="1921510"/>
                    <a:pt x="764540" y="1926590"/>
                    <a:pt x="775970" y="1936750"/>
                  </a:cubicBezTo>
                  <a:cubicBezTo>
                    <a:pt x="779780" y="1940560"/>
                    <a:pt x="784860" y="1943100"/>
                    <a:pt x="788670" y="1945640"/>
                  </a:cubicBezTo>
                  <a:cubicBezTo>
                    <a:pt x="792480" y="1948180"/>
                    <a:pt x="797560" y="1948180"/>
                    <a:pt x="801370" y="1949450"/>
                  </a:cubicBezTo>
                  <a:cubicBezTo>
                    <a:pt x="805180" y="1950720"/>
                    <a:pt x="807720" y="1951990"/>
                    <a:pt x="811530" y="1951990"/>
                  </a:cubicBezTo>
                  <a:cubicBezTo>
                    <a:pt x="817880" y="1951990"/>
                    <a:pt x="822960" y="1954530"/>
                    <a:pt x="826770" y="1959610"/>
                  </a:cubicBezTo>
                  <a:cubicBezTo>
                    <a:pt x="828040" y="1960880"/>
                    <a:pt x="829310" y="1962150"/>
                    <a:pt x="830580" y="1964690"/>
                  </a:cubicBezTo>
                  <a:cubicBezTo>
                    <a:pt x="829310" y="1968500"/>
                    <a:pt x="836930" y="1978660"/>
                    <a:pt x="842010" y="1978660"/>
                  </a:cubicBezTo>
                  <a:cubicBezTo>
                    <a:pt x="850900" y="1978660"/>
                    <a:pt x="859790" y="1981200"/>
                    <a:pt x="867410" y="1987550"/>
                  </a:cubicBezTo>
                  <a:cubicBezTo>
                    <a:pt x="868680" y="1988820"/>
                    <a:pt x="871220" y="1988820"/>
                    <a:pt x="873760" y="1987550"/>
                  </a:cubicBezTo>
                  <a:cubicBezTo>
                    <a:pt x="877570" y="1986280"/>
                    <a:pt x="880110" y="1986280"/>
                    <a:pt x="882650" y="1990090"/>
                  </a:cubicBezTo>
                  <a:cubicBezTo>
                    <a:pt x="883920" y="1991360"/>
                    <a:pt x="889000" y="1991360"/>
                    <a:pt x="891540" y="1991360"/>
                  </a:cubicBezTo>
                  <a:cubicBezTo>
                    <a:pt x="897890" y="1991360"/>
                    <a:pt x="905510" y="1990090"/>
                    <a:pt x="911860" y="1991360"/>
                  </a:cubicBezTo>
                  <a:cubicBezTo>
                    <a:pt x="923290" y="1992630"/>
                    <a:pt x="933450" y="1993900"/>
                    <a:pt x="944880" y="1996440"/>
                  </a:cubicBezTo>
                  <a:cubicBezTo>
                    <a:pt x="947420" y="1996440"/>
                    <a:pt x="949960" y="1997710"/>
                    <a:pt x="951230" y="1998980"/>
                  </a:cubicBezTo>
                  <a:cubicBezTo>
                    <a:pt x="953770" y="2005330"/>
                    <a:pt x="960120" y="2005330"/>
                    <a:pt x="963930" y="2006600"/>
                  </a:cubicBezTo>
                  <a:cubicBezTo>
                    <a:pt x="967740" y="2007870"/>
                    <a:pt x="972820" y="2009140"/>
                    <a:pt x="975360" y="2009140"/>
                  </a:cubicBezTo>
                  <a:cubicBezTo>
                    <a:pt x="976630" y="2007870"/>
                    <a:pt x="979170" y="2006600"/>
                    <a:pt x="981710" y="2004060"/>
                  </a:cubicBezTo>
                  <a:cubicBezTo>
                    <a:pt x="976630" y="2004060"/>
                    <a:pt x="974090" y="2005330"/>
                    <a:pt x="971550" y="2005330"/>
                  </a:cubicBezTo>
                  <a:cubicBezTo>
                    <a:pt x="976630" y="1998980"/>
                    <a:pt x="981710" y="1997710"/>
                    <a:pt x="988060" y="2001520"/>
                  </a:cubicBezTo>
                  <a:cubicBezTo>
                    <a:pt x="995680" y="2007870"/>
                    <a:pt x="1002030" y="2007870"/>
                    <a:pt x="1010920" y="2001520"/>
                  </a:cubicBezTo>
                  <a:lnTo>
                    <a:pt x="1018540" y="1997710"/>
                  </a:lnTo>
                  <a:lnTo>
                    <a:pt x="1018540" y="1991360"/>
                  </a:lnTo>
                  <a:cubicBezTo>
                    <a:pt x="1022350" y="1992630"/>
                    <a:pt x="1026160" y="1995170"/>
                    <a:pt x="1028700" y="1995170"/>
                  </a:cubicBezTo>
                  <a:cubicBezTo>
                    <a:pt x="1036320" y="1991360"/>
                    <a:pt x="1043940" y="1987550"/>
                    <a:pt x="1050290" y="1982470"/>
                  </a:cubicBezTo>
                  <a:cubicBezTo>
                    <a:pt x="1057910" y="1977390"/>
                    <a:pt x="1064260" y="1971040"/>
                    <a:pt x="1070610" y="1965960"/>
                  </a:cubicBezTo>
                  <a:cubicBezTo>
                    <a:pt x="1071880" y="1965960"/>
                    <a:pt x="1071880" y="1964690"/>
                    <a:pt x="1073150" y="1964690"/>
                  </a:cubicBezTo>
                  <a:cubicBezTo>
                    <a:pt x="1082040" y="1962150"/>
                    <a:pt x="1089660" y="1960880"/>
                    <a:pt x="1098550" y="1958340"/>
                  </a:cubicBezTo>
                  <a:cubicBezTo>
                    <a:pt x="1103630" y="1957070"/>
                    <a:pt x="1107440" y="1954530"/>
                    <a:pt x="1112520" y="1953260"/>
                  </a:cubicBezTo>
                  <a:cubicBezTo>
                    <a:pt x="1116330" y="1951990"/>
                    <a:pt x="1118870" y="1951990"/>
                    <a:pt x="1122680" y="1950720"/>
                  </a:cubicBezTo>
                  <a:lnTo>
                    <a:pt x="1135380" y="1950720"/>
                  </a:lnTo>
                  <a:cubicBezTo>
                    <a:pt x="1137920" y="1950720"/>
                    <a:pt x="1141730" y="1950720"/>
                    <a:pt x="1144270" y="1949450"/>
                  </a:cubicBezTo>
                  <a:cubicBezTo>
                    <a:pt x="1145540" y="1946910"/>
                    <a:pt x="1148080" y="1943100"/>
                    <a:pt x="1149350" y="1943100"/>
                  </a:cubicBezTo>
                  <a:cubicBezTo>
                    <a:pt x="1153160" y="1943100"/>
                    <a:pt x="1155700" y="1945640"/>
                    <a:pt x="1159510" y="1946910"/>
                  </a:cubicBezTo>
                  <a:cubicBezTo>
                    <a:pt x="1160780" y="1946910"/>
                    <a:pt x="1160780" y="1948180"/>
                    <a:pt x="1160780" y="1949450"/>
                  </a:cubicBezTo>
                  <a:cubicBezTo>
                    <a:pt x="1165860" y="1954530"/>
                    <a:pt x="1169670" y="1960880"/>
                    <a:pt x="1174750" y="1965960"/>
                  </a:cubicBezTo>
                  <a:cubicBezTo>
                    <a:pt x="1181100" y="1972310"/>
                    <a:pt x="1187450" y="1972310"/>
                    <a:pt x="1191260" y="1968500"/>
                  </a:cubicBezTo>
                  <a:cubicBezTo>
                    <a:pt x="1197610" y="1963420"/>
                    <a:pt x="1202690" y="1959610"/>
                    <a:pt x="1211580" y="1962150"/>
                  </a:cubicBezTo>
                  <a:cubicBezTo>
                    <a:pt x="1212850" y="1962150"/>
                    <a:pt x="1215390" y="1963420"/>
                    <a:pt x="1216660" y="1962150"/>
                  </a:cubicBezTo>
                  <a:cubicBezTo>
                    <a:pt x="1223010" y="1959610"/>
                    <a:pt x="1230630" y="1957070"/>
                    <a:pt x="1236980" y="1953260"/>
                  </a:cubicBezTo>
                  <a:cubicBezTo>
                    <a:pt x="1240790" y="1951990"/>
                    <a:pt x="1245870" y="1951990"/>
                    <a:pt x="1247140" y="1949450"/>
                  </a:cubicBezTo>
                  <a:cubicBezTo>
                    <a:pt x="1250950" y="1941830"/>
                    <a:pt x="1257300" y="1938020"/>
                    <a:pt x="1263650" y="1932940"/>
                  </a:cubicBezTo>
                  <a:cubicBezTo>
                    <a:pt x="1267460" y="1929130"/>
                    <a:pt x="1271270" y="1924050"/>
                    <a:pt x="1275080" y="1922780"/>
                  </a:cubicBezTo>
                  <a:cubicBezTo>
                    <a:pt x="1283970" y="1920240"/>
                    <a:pt x="1290320" y="1912620"/>
                    <a:pt x="1297940" y="1907540"/>
                  </a:cubicBezTo>
                  <a:cubicBezTo>
                    <a:pt x="1304290" y="1903730"/>
                    <a:pt x="1308100" y="1896110"/>
                    <a:pt x="1314450" y="1894840"/>
                  </a:cubicBezTo>
                  <a:cubicBezTo>
                    <a:pt x="1324610" y="1892300"/>
                    <a:pt x="1332230" y="1885950"/>
                    <a:pt x="1341120" y="1879600"/>
                  </a:cubicBezTo>
                  <a:cubicBezTo>
                    <a:pt x="1346200" y="1875790"/>
                    <a:pt x="1352550" y="1873250"/>
                    <a:pt x="1358900" y="1874520"/>
                  </a:cubicBezTo>
                  <a:cubicBezTo>
                    <a:pt x="1362710" y="1875790"/>
                    <a:pt x="1367790" y="1874520"/>
                    <a:pt x="1370330" y="1873250"/>
                  </a:cubicBezTo>
                  <a:cubicBezTo>
                    <a:pt x="1375410" y="1870710"/>
                    <a:pt x="1380490" y="1866900"/>
                    <a:pt x="1385570" y="1864360"/>
                  </a:cubicBezTo>
                  <a:cubicBezTo>
                    <a:pt x="1389380" y="1861820"/>
                    <a:pt x="1393190" y="1859280"/>
                    <a:pt x="1397000" y="1859280"/>
                  </a:cubicBezTo>
                  <a:cubicBezTo>
                    <a:pt x="1409700" y="1858010"/>
                    <a:pt x="1419860" y="1855470"/>
                    <a:pt x="1426210" y="1842770"/>
                  </a:cubicBezTo>
                  <a:cubicBezTo>
                    <a:pt x="1428750" y="1837690"/>
                    <a:pt x="1441450" y="1831340"/>
                    <a:pt x="1446530" y="1833880"/>
                  </a:cubicBezTo>
                  <a:cubicBezTo>
                    <a:pt x="1455420" y="1837690"/>
                    <a:pt x="1461770" y="1835150"/>
                    <a:pt x="1466850" y="1827530"/>
                  </a:cubicBezTo>
                  <a:cubicBezTo>
                    <a:pt x="1470660" y="1823720"/>
                    <a:pt x="1475740" y="1824990"/>
                    <a:pt x="1479550" y="1827530"/>
                  </a:cubicBezTo>
                  <a:cubicBezTo>
                    <a:pt x="1482090" y="1830070"/>
                    <a:pt x="1484630" y="1831340"/>
                    <a:pt x="1487170" y="1831340"/>
                  </a:cubicBezTo>
                  <a:cubicBezTo>
                    <a:pt x="1496060" y="1832610"/>
                    <a:pt x="1506220" y="1831340"/>
                    <a:pt x="1515110" y="1832610"/>
                  </a:cubicBezTo>
                  <a:cubicBezTo>
                    <a:pt x="1522730" y="1833880"/>
                    <a:pt x="1530350" y="1831340"/>
                    <a:pt x="1535430" y="1826260"/>
                  </a:cubicBezTo>
                  <a:cubicBezTo>
                    <a:pt x="1540510" y="1821180"/>
                    <a:pt x="1544320" y="1821180"/>
                    <a:pt x="1551940" y="1823720"/>
                  </a:cubicBezTo>
                  <a:cubicBezTo>
                    <a:pt x="1558290" y="1826260"/>
                    <a:pt x="1563370" y="1832610"/>
                    <a:pt x="1572260" y="1831340"/>
                  </a:cubicBezTo>
                  <a:cubicBezTo>
                    <a:pt x="1579880" y="1830070"/>
                    <a:pt x="1588770" y="1833880"/>
                    <a:pt x="1597660" y="1830070"/>
                  </a:cubicBezTo>
                  <a:lnTo>
                    <a:pt x="1602740" y="1830070"/>
                  </a:lnTo>
                  <a:cubicBezTo>
                    <a:pt x="1610360" y="1832610"/>
                    <a:pt x="1617980" y="1833880"/>
                    <a:pt x="1624330" y="1840230"/>
                  </a:cubicBezTo>
                  <a:cubicBezTo>
                    <a:pt x="1631950" y="1846580"/>
                    <a:pt x="1633220" y="1799590"/>
                    <a:pt x="1640840" y="1804670"/>
                  </a:cubicBezTo>
                  <a:cubicBezTo>
                    <a:pt x="1652270" y="1812290"/>
                    <a:pt x="1649730" y="1804670"/>
                    <a:pt x="1661160" y="1811020"/>
                  </a:cubicBezTo>
                  <a:cubicBezTo>
                    <a:pt x="1670050" y="1814830"/>
                    <a:pt x="1666240" y="1800860"/>
                    <a:pt x="1676400" y="1803400"/>
                  </a:cubicBezTo>
                  <a:cubicBezTo>
                    <a:pt x="1677670" y="1803400"/>
                    <a:pt x="1692910" y="1813560"/>
                    <a:pt x="1692910" y="1812290"/>
                  </a:cubicBezTo>
                  <a:cubicBezTo>
                    <a:pt x="1699260" y="1808480"/>
                    <a:pt x="1705610" y="1770380"/>
                    <a:pt x="1711960" y="1771650"/>
                  </a:cubicBezTo>
                  <a:cubicBezTo>
                    <a:pt x="1724660" y="1775460"/>
                    <a:pt x="1736090" y="1772920"/>
                    <a:pt x="1747520" y="1767840"/>
                  </a:cubicBezTo>
                  <a:cubicBezTo>
                    <a:pt x="1753870" y="1765300"/>
                    <a:pt x="1764030" y="1756410"/>
                    <a:pt x="1769110" y="1760220"/>
                  </a:cubicBezTo>
                  <a:cubicBezTo>
                    <a:pt x="1778000" y="1766570"/>
                    <a:pt x="1786890" y="1769110"/>
                    <a:pt x="1797050" y="1770380"/>
                  </a:cubicBezTo>
                  <a:cubicBezTo>
                    <a:pt x="1798320" y="1770380"/>
                    <a:pt x="1799590" y="1771650"/>
                    <a:pt x="1800860" y="1772920"/>
                  </a:cubicBezTo>
                  <a:cubicBezTo>
                    <a:pt x="1804670" y="1778000"/>
                    <a:pt x="1822450" y="1764030"/>
                    <a:pt x="1826260" y="1769110"/>
                  </a:cubicBezTo>
                  <a:cubicBezTo>
                    <a:pt x="1831340" y="1776730"/>
                    <a:pt x="1836420" y="1784350"/>
                    <a:pt x="1841500" y="1790700"/>
                  </a:cubicBezTo>
                  <a:cubicBezTo>
                    <a:pt x="1844040" y="1793240"/>
                    <a:pt x="1847850" y="1794510"/>
                    <a:pt x="1849120" y="1797050"/>
                  </a:cubicBezTo>
                  <a:cubicBezTo>
                    <a:pt x="1850390" y="1803400"/>
                    <a:pt x="1852930" y="1805940"/>
                    <a:pt x="1859280" y="1805940"/>
                  </a:cubicBezTo>
                  <a:cubicBezTo>
                    <a:pt x="1863090" y="1805940"/>
                    <a:pt x="1866900" y="1807210"/>
                    <a:pt x="1869440" y="1809750"/>
                  </a:cubicBezTo>
                  <a:cubicBezTo>
                    <a:pt x="1875790" y="1813560"/>
                    <a:pt x="1880870" y="1817370"/>
                    <a:pt x="1885950" y="1821180"/>
                  </a:cubicBezTo>
                  <a:cubicBezTo>
                    <a:pt x="1892300" y="1824990"/>
                    <a:pt x="1898650" y="1828800"/>
                    <a:pt x="1901190" y="1835150"/>
                  </a:cubicBezTo>
                  <a:cubicBezTo>
                    <a:pt x="1902460" y="1837690"/>
                    <a:pt x="1903730" y="1838960"/>
                    <a:pt x="1905000" y="1840230"/>
                  </a:cubicBezTo>
                  <a:cubicBezTo>
                    <a:pt x="1910080" y="1845310"/>
                    <a:pt x="1915160" y="1849120"/>
                    <a:pt x="1920240" y="1854200"/>
                  </a:cubicBezTo>
                  <a:cubicBezTo>
                    <a:pt x="1927860" y="1860550"/>
                    <a:pt x="1934210" y="1868170"/>
                    <a:pt x="1941830" y="1874520"/>
                  </a:cubicBezTo>
                  <a:cubicBezTo>
                    <a:pt x="1944370" y="1875790"/>
                    <a:pt x="1946910" y="1878330"/>
                    <a:pt x="1949450" y="1879600"/>
                  </a:cubicBezTo>
                  <a:cubicBezTo>
                    <a:pt x="1954530" y="1882140"/>
                    <a:pt x="1959610" y="1884680"/>
                    <a:pt x="1963420" y="1888490"/>
                  </a:cubicBezTo>
                  <a:cubicBezTo>
                    <a:pt x="1967230" y="1892300"/>
                    <a:pt x="1985010" y="1869440"/>
                    <a:pt x="1987550" y="1874520"/>
                  </a:cubicBezTo>
                  <a:cubicBezTo>
                    <a:pt x="1987550" y="1875790"/>
                    <a:pt x="1988820" y="1875790"/>
                    <a:pt x="1990090" y="1875790"/>
                  </a:cubicBezTo>
                  <a:cubicBezTo>
                    <a:pt x="1997710" y="1882140"/>
                    <a:pt x="2005330" y="1879600"/>
                    <a:pt x="2012950" y="1877060"/>
                  </a:cubicBezTo>
                  <a:cubicBezTo>
                    <a:pt x="2015490" y="1875790"/>
                    <a:pt x="2018030" y="1874520"/>
                    <a:pt x="2019300" y="1875790"/>
                  </a:cubicBezTo>
                  <a:cubicBezTo>
                    <a:pt x="2028190" y="1879600"/>
                    <a:pt x="2034540" y="1888490"/>
                    <a:pt x="2045970" y="1889760"/>
                  </a:cubicBezTo>
                  <a:cubicBezTo>
                    <a:pt x="2045970" y="1889760"/>
                    <a:pt x="2047240" y="1889760"/>
                    <a:pt x="2047240" y="1891030"/>
                  </a:cubicBezTo>
                  <a:cubicBezTo>
                    <a:pt x="2049780" y="1898650"/>
                    <a:pt x="2057400" y="1898650"/>
                    <a:pt x="2063750" y="1899920"/>
                  </a:cubicBezTo>
                  <a:cubicBezTo>
                    <a:pt x="2067560" y="1899920"/>
                    <a:pt x="2071370" y="1901190"/>
                    <a:pt x="2073910" y="1902460"/>
                  </a:cubicBezTo>
                  <a:cubicBezTo>
                    <a:pt x="2081530" y="1906270"/>
                    <a:pt x="2089150" y="1911350"/>
                    <a:pt x="2098040" y="1913890"/>
                  </a:cubicBezTo>
                  <a:cubicBezTo>
                    <a:pt x="2109470" y="1917700"/>
                    <a:pt x="2120900" y="1920240"/>
                    <a:pt x="2129790" y="1926590"/>
                  </a:cubicBezTo>
                  <a:cubicBezTo>
                    <a:pt x="2131060" y="1926590"/>
                    <a:pt x="2132330" y="1926590"/>
                    <a:pt x="2132330" y="1927860"/>
                  </a:cubicBezTo>
                  <a:cubicBezTo>
                    <a:pt x="2136140" y="1930400"/>
                    <a:pt x="2142490" y="1931670"/>
                    <a:pt x="2145030" y="1935480"/>
                  </a:cubicBezTo>
                  <a:cubicBezTo>
                    <a:pt x="2148840" y="1943100"/>
                    <a:pt x="2159000" y="1941830"/>
                    <a:pt x="2164080" y="1948180"/>
                  </a:cubicBezTo>
                  <a:lnTo>
                    <a:pt x="2165350" y="1948180"/>
                  </a:lnTo>
                  <a:cubicBezTo>
                    <a:pt x="2170430" y="1948180"/>
                    <a:pt x="2175510" y="1949450"/>
                    <a:pt x="2181860" y="1949450"/>
                  </a:cubicBezTo>
                  <a:cubicBezTo>
                    <a:pt x="2184400" y="1948180"/>
                    <a:pt x="2188210" y="1945640"/>
                    <a:pt x="2190750" y="1945640"/>
                  </a:cubicBezTo>
                  <a:cubicBezTo>
                    <a:pt x="2202180" y="1949450"/>
                    <a:pt x="2213610" y="1949450"/>
                    <a:pt x="2221230" y="1939290"/>
                  </a:cubicBezTo>
                  <a:cubicBezTo>
                    <a:pt x="2222500" y="1938020"/>
                    <a:pt x="2225040" y="1938020"/>
                    <a:pt x="2227580" y="1938020"/>
                  </a:cubicBezTo>
                  <a:lnTo>
                    <a:pt x="2237740" y="1938020"/>
                  </a:lnTo>
                  <a:cubicBezTo>
                    <a:pt x="2249170" y="1935480"/>
                    <a:pt x="2259330" y="1932940"/>
                    <a:pt x="2270760" y="1931670"/>
                  </a:cubicBezTo>
                  <a:cubicBezTo>
                    <a:pt x="2275840" y="1930400"/>
                    <a:pt x="2282190" y="1932940"/>
                    <a:pt x="2287270" y="1934210"/>
                  </a:cubicBezTo>
                  <a:cubicBezTo>
                    <a:pt x="2292350" y="1935480"/>
                    <a:pt x="2297430" y="1935480"/>
                    <a:pt x="2302510" y="1935480"/>
                  </a:cubicBezTo>
                  <a:cubicBezTo>
                    <a:pt x="2308860" y="1935480"/>
                    <a:pt x="2313940" y="1932940"/>
                    <a:pt x="2320290" y="1932940"/>
                  </a:cubicBezTo>
                  <a:cubicBezTo>
                    <a:pt x="2325370" y="1931670"/>
                    <a:pt x="2331720" y="1931670"/>
                    <a:pt x="2336800" y="1930400"/>
                  </a:cubicBezTo>
                  <a:cubicBezTo>
                    <a:pt x="2348230" y="1927860"/>
                    <a:pt x="2358390" y="1925320"/>
                    <a:pt x="2369820" y="1924050"/>
                  </a:cubicBezTo>
                  <a:cubicBezTo>
                    <a:pt x="2377440" y="1880870"/>
                    <a:pt x="2376170" y="1830070"/>
                    <a:pt x="2376170" y="1778000"/>
                  </a:cubicBezTo>
                  <a:close/>
                </a:path>
              </a:pathLst>
            </a:custGeom>
            <a:blipFill>
              <a:blip r:embed="rId3"/>
              <a:stretch>
                <a:fillRect l="-138480" t="0" r="-738871" b="-670061"/>
              </a:stretch>
            </a:blipFill>
          </p:spPr>
        </p:sp>
      </p:grpSp>
      <p:grpSp>
        <p:nvGrpSpPr>
          <p:cNvPr name="Group 16" id="16"/>
          <p:cNvGrpSpPr/>
          <p:nvPr/>
        </p:nvGrpSpPr>
        <p:grpSpPr>
          <a:xfrm rot="0">
            <a:off x="12269017" y="3765524"/>
            <a:ext cx="4877476" cy="4131509"/>
            <a:chOff x="0" y="0"/>
            <a:chExt cx="2374900" cy="2011680"/>
          </a:xfrm>
        </p:grpSpPr>
        <p:sp>
          <p:nvSpPr>
            <p:cNvPr name="Freeform 17" id="17"/>
            <p:cNvSpPr/>
            <p:nvPr/>
          </p:nvSpPr>
          <p:spPr>
            <a:xfrm flipH="false" flipV="false" rot="0">
              <a:off x="-2540" y="-2540"/>
              <a:ext cx="2377440" cy="2009140"/>
            </a:xfrm>
            <a:custGeom>
              <a:avLst/>
              <a:gdLst/>
              <a:ahLst/>
              <a:cxnLst/>
              <a:rect r="r" b="b" t="t" l="l"/>
              <a:pathLst>
                <a:path h="2009140" w="2377440">
                  <a:moveTo>
                    <a:pt x="2376170" y="1778000"/>
                  </a:moveTo>
                  <a:cubicBezTo>
                    <a:pt x="2374900" y="1276350"/>
                    <a:pt x="2359660" y="598170"/>
                    <a:pt x="2359660" y="97790"/>
                  </a:cubicBezTo>
                  <a:cubicBezTo>
                    <a:pt x="2359660" y="90170"/>
                    <a:pt x="2360930" y="82550"/>
                    <a:pt x="2360930" y="76200"/>
                  </a:cubicBezTo>
                  <a:cubicBezTo>
                    <a:pt x="2359660" y="74930"/>
                    <a:pt x="2358390" y="74930"/>
                    <a:pt x="2357120" y="73660"/>
                  </a:cubicBezTo>
                  <a:cubicBezTo>
                    <a:pt x="2357120" y="73660"/>
                    <a:pt x="2355850" y="74930"/>
                    <a:pt x="2355850" y="76200"/>
                  </a:cubicBezTo>
                  <a:cubicBezTo>
                    <a:pt x="2353310" y="82550"/>
                    <a:pt x="2348230" y="82550"/>
                    <a:pt x="2343150" y="82550"/>
                  </a:cubicBezTo>
                  <a:cubicBezTo>
                    <a:pt x="2336800" y="81280"/>
                    <a:pt x="2330450" y="74930"/>
                    <a:pt x="2322830" y="77470"/>
                  </a:cubicBezTo>
                  <a:cubicBezTo>
                    <a:pt x="2320290" y="78740"/>
                    <a:pt x="2315210" y="76200"/>
                    <a:pt x="2313940" y="73660"/>
                  </a:cubicBezTo>
                  <a:cubicBezTo>
                    <a:pt x="2310130" y="68580"/>
                    <a:pt x="2305050" y="68580"/>
                    <a:pt x="2299970" y="71120"/>
                  </a:cubicBezTo>
                  <a:cubicBezTo>
                    <a:pt x="2297430" y="72390"/>
                    <a:pt x="2294890" y="71120"/>
                    <a:pt x="2292350" y="71120"/>
                  </a:cubicBezTo>
                  <a:cubicBezTo>
                    <a:pt x="2288540" y="71120"/>
                    <a:pt x="2283460" y="69850"/>
                    <a:pt x="2279650" y="68580"/>
                  </a:cubicBezTo>
                  <a:cubicBezTo>
                    <a:pt x="2278380" y="68580"/>
                    <a:pt x="2275840" y="67310"/>
                    <a:pt x="2274570" y="67310"/>
                  </a:cubicBezTo>
                  <a:cubicBezTo>
                    <a:pt x="2270760" y="66040"/>
                    <a:pt x="2266950" y="62230"/>
                    <a:pt x="2263140" y="67310"/>
                  </a:cubicBezTo>
                  <a:cubicBezTo>
                    <a:pt x="2263140" y="67310"/>
                    <a:pt x="2260600" y="67310"/>
                    <a:pt x="2259330" y="66040"/>
                  </a:cubicBezTo>
                  <a:cubicBezTo>
                    <a:pt x="2258060" y="63500"/>
                    <a:pt x="2256790" y="59690"/>
                    <a:pt x="2255520" y="57150"/>
                  </a:cubicBezTo>
                  <a:cubicBezTo>
                    <a:pt x="2252980" y="53340"/>
                    <a:pt x="2252980" y="46990"/>
                    <a:pt x="2249170" y="44450"/>
                  </a:cubicBezTo>
                  <a:cubicBezTo>
                    <a:pt x="2246630" y="43180"/>
                    <a:pt x="2245360" y="41910"/>
                    <a:pt x="2244090" y="39370"/>
                  </a:cubicBezTo>
                  <a:cubicBezTo>
                    <a:pt x="2244090" y="38100"/>
                    <a:pt x="2241550" y="36830"/>
                    <a:pt x="2241550" y="35560"/>
                  </a:cubicBezTo>
                  <a:lnTo>
                    <a:pt x="2237740" y="31750"/>
                  </a:lnTo>
                  <a:cubicBezTo>
                    <a:pt x="2236470" y="29210"/>
                    <a:pt x="2235200" y="25400"/>
                    <a:pt x="2232660" y="24130"/>
                  </a:cubicBezTo>
                  <a:cubicBezTo>
                    <a:pt x="2227580" y="20320"/>
                    <a:pt x="2226310" y="15240"/>
                    <a:pt x="2228850" y="8890"/>
                  </a:cubicBezTo>
                  <a:cubicBezTo>
                    <a:pt x="2225040" y="7620"/>
                    <a:pt x="2222500" y="5080"/>
                    <a:pt x="2218690" y="5080"/>
                  </a:cubicBezTo>
                  <a:cubicBezTo>
                    <a:pt x="2203450" y="6350"/>
                    <a:pt x="2186940" y="8890"/>
                    <a:pt x="2171700" y="10160"/>
                  </a:cubicBezTo>
                  <a:cubicBezTo>
                    <a:pt x="2169160" y="10160"/>
                    <a:pt x="2165350" y="11430"/>
                    <a:pt x="2164080" y="12700"/>
                  </a:cubicBezTo>
                  <a:cubicBezTo>
                    <a:pt x="2153920" y="19050"/>
                    <a:pt x="2143760" y="13970"/>
                    <a:pt x="2133600" y="12700"/>
                  </a:cubicBezTo>
                  <a:cubicBezTo>
                    <a:pt x="2125980" y="12700"/>
                    <a:pt x="2118360" y="8890"/>
                    <a:pt x="2110740" y="7620"/>
                  </a:cubicBezTo>
                  <a:cubicBezTo>
                    <a:pt x="2101850" y="6350"/>
                    <a:pt x="2094230" y="7620"/>
                    <a:pt x="2085340" y="6350"/>
                  </a:cubicBezTo>
                  <a:cubicBezTo>
                    <a:pt x="2084070" y="6350"/>
                    <a:pt x="2082800" y="5080"/>
                    <a:pt x="2081530" y="3810"/>
                  </a:cubicBezTo>
                  <a:cubicBezTo>
                    <a:pt x="2078990" y="0"/>
                    <a:pt x="2073910" y="1270"/>
                    <a:pt x="2071370" y="2540"/>
                  </a:cubicBezTo>
                  <a:cubicBezTo>
                    <a:pt x="2067560" y="5080"/>
                    <a:pt x="2066290" y="8890"/>
                    <a:pt x="2063750" y="12700"/>
                  </a:cubicBezTo>
                  <a:cubicBezTo>
                    <a:pt x="2057400" y="13970"/>
                    <a:pt x="2048510" y="15240"/>
                    <a:pt x="2042160" y="19050"/>
                  </a:cubicBezTo>
                  <a:cubicBezTo>
                    <a:pt x="2037080" y="21590"/>
                    <a:pt x="2034540" y="22860"/>
                    <a:pt x="2030730" y="20320"/>
                  </a:cubicBezTo>
                  <a:lnTo>
                    <a:pt x="2029460" y="21590"/>
                  </a:lnTo>
                  <a:cubicBezTo>
                    <a:pt x="2032000" y="24130"/>
                    <a:pt x="2033270" y="27940"/>
                    <a:pt x="2035810" y="30480"/>
                  </a:cubicBezTo>
                  <a:cubicBezTo>
                    <a:pt x="2032000" y="31750"/>
                    <a:pt x="2026920" y="34290"/>
                    <a:pt x="2024380" y="33020"/>
                  </a:cubicBezTo>
                  <a:cubicBezTo>
                    <a:pt x="2018030" y="31750"/>
                    <a:pt x="2015490" y="34290"/>
                    <a:pt x="2010410" y="36830"/>
                  </a:cubicBezTo>
                  <a:cubicBezTo>
                    <a:pt x="2005330" y="40640"/>
                    <a:pt x="1998980" y="43180"/>
                    <a:pt x="1993900" y="45720"/>
                  </a:cubicBezTo>
                  <a:cubicBezTo>
                    <a:pt x="1992630" y="45720"/>
                    <a:pt x="1991360" y="45720"/>
                    <a:pt x="1990090" y="44450"/>
                  </a:cubicBezTo>
                  <a:cubicBezTo>
                    <a:pt x="1988820" y="44450"/>
                    <a:pt x="1987550" y="43180"/>
                    <a:pt x="1987550" y="43180"/>
                  </a:cubicBezTo>
                  <a:cubicBezTo>
                    <a:pt x="1981200" y="45720"/>
                    <a:pt x="1974850" y="48260"/>
                    <a:pt x="1968500" y="45720"/>
                  </a:cubicBezTo>
                  <a:cubicBezTo>
                    <a:pt x="1967230" y="45720"/>
                    <a:pt x="1967230" y="46990"/>
                    <a:pt x="1965960" y="46990"/>
                  </a:cubicBezTo>
                  <a:cubicBezTo>
                    <a:pt x="1958340" y="49530"/>
                    <a:pt x="1953260" y="58420"/>
                    <a:pt x="1943100" y="58420"/>
                  </a:cubicBezTo>
                  <a:cubicBezTo>
                    <a:pt x="1935480" y="58420"/>
                    <a:pt x="1927860" y="64770"/>
                    <a:pt x="1920240" y="64770"/>
                  </a:cubicBezTo>
                  <a:cubicBezTo>
                    <a:pt x="1911350" y="66040"/>
                    <a:pt x="1903730" y="68580"/>
                    <a:pt x="1896110" y="72390"/>
                  </a:cubicBezTo>
                  <a:cubicBezTo>
                    <a:pt x="1893570" y="73660"/>
                    <a:pt x="1891030" y="73660"/>
                    <a:pt x="1889760" y="73660"/>
                  </a:cubicBezTo>
                  <a:cubicBezTo>
                    <a:pt x="1883410" y="71120"/>
                    <a:pt x="1879600" y="74930"/>
                    <a:pt x="1877060" y="78740"/>
                  </a:cubicBezTo>
                  <a:cubicBezTo>
                    <a:pt x="1870710" y="87630"/>
                    <a:pt x="1860550" y="90170"/>
                    <a:pt x="1851660" y="92710"/>
                  </a:cubicBezTo>
                  <a:cubicBezTo>
                    <a:pt x="1840230" y="95250"/>
                    <a:pt x="1828800" y="96520"/>
                    <a:pt x="1817370" y="97790"/>
                  </a:cubicBezTo>
                  <a:cubicBezTo>
                    <a:pt x="1816100" y="97790"/>
                    <a:pt x="1814830" y="101600"/>
                    <a:pt x="1812290" y="102870"/>
                  </a:cubicBezTo>
                  <a:cubicBezTo>
                    <a:pt x="1811020" y="102870"/>
                    <a:pt x="1809750" y="101600"/>
                    <a:pt x="1809750" y="101600"/>
                  </a:cubicBezTo>
                  <a:cubicBezTo>
                    <a:pt x="1803400" y="109220"/>
                    <a:pt x="1799590" y="120650"/>
                    <a:pt x="1786890" y="119380"/>
                  </a:cubicBezTo>
                  <a:lnTo>
                    <a:pt x="1785620" y="119380"/>
                  </a:lnTo>
                  <a:cubicBezTo>
                    <a:pt x="1775460" y="125730"/>
                    <a:pt x="1765300" y="123190"/>
                    <a:pt x="1756410" y="120650"/>
                  </a:cubicBezTo>
                  <a:cubicBezTo>
                    <a:pt x="1753870" y="120650"/>
                    <a:pt x="1750060" y="118110"/>
                    <a:pt x="1748790" y="115570"/>
                  </a:cubicBezTo>
                  <a:cubicBezTo>
                    <a:pt x="1744980" y="107950"/>
                    <a:pt x="1734820" y="105410"/>
                    <a:pt x="1727200" y="107950"/>
                  </a:cubicBezTo>
                  <a:cubicBezTo>
                    <a:pt x="1720850" y="110490"/>
                    <a:pt x="1714500" y="111760"/>
                    <a:pt x="1708150" y="114300"/>
                  </a:cubicBezTo>
                  <a:cubicBezTo>
                    <a:pt x="1697990" y="116840"/>
                    <a:pt x="1689100" y="118110"/>
                    <a:pt x="1678940" y="113030"/>
                  </a:cubicBezTo>
                  <a:cubicBezTo>
                    <a:pt x="1668780" y="107950"/>
                    <a:pt x="1661160" y="111760"/>
                    <a:pt x="1656080" y="123190"/>
                  </a:cubicBezTo>
                  <a:cubicBezTo>
                    <a:pt x="1652270" y="130810"/>
                    <a:pt x="1642110" y="132080"/>
                    <a:pt x="1635760" y="125730"/>
                  </a:cubicBezTo>
                  <a:cubicBezTo>
                    <a:pt x="1631950" y="121920"/>
                    <a:pt x="1629410" y="123190"/>
                    <a:pt x="1625600" y="125730"/>
                  </a:cubicBezTo>
                  <a:lnTo>
                    <a:pt x="1617980" y="133350"/>
                  </a:lnTo>
                  <a:cubicBezTo>
                    <a:pt x="1616710" y="134620"/>
                    <a:pt x="1614170" y="134620"/>
                    <a:pt x="1612900" y="134620"/>
                  </a:cubicBezTo>
                  <a:lnTo>
                    <a:pt x="1605280" y="134620"/>
                  </a:lnTo>
                  <a:cubicBezTo>
                    <a:pt x="1600200" y="134620"/>
                    <a:pt x="1595120" y="133350"/>
                    <a:pt x="1590040" y="132080"/>
                  </a:cubicBezTo>
                  <a:cubicBezTo>
                    <a:pt x="1583690" y="130810"/>
                    <a:pt x="1578610" y="127000"/>
                    <a:pt x="1572260" y="125730"/>
                  </a:cubicBezTo>
                  <a:cubicBezTo>
                    <a:pt x="1562100" y="124460"/>
                    <a:pt x="1559560" y="115570"/>
                    <a:pt x="1555750" y="109220"/>
                  </a:cubicBezTo>
                  <a:cubicBezTo>
                    <a:pt x="1553210" y="105410"/>
                    <a:pt x="1548130" y="100330"/>
                    <a:pt x="1543050" y="101600"/>
                  </a:cubicBezTo>
                  <a:cubicBezTo>
                    <a:pt x="1537970" y="104140"/>
                    <a:pt x="1532890" y="101600"/>
                    <a:pt x="1529080" y="100330"/>
                  </a:cubicBezTo>
                  <a:cubicBezTo>
                    <a:pt x="1527810" y="100330"/>
                    <a:pt x="1525270" y="99060"/>
                    <a:pt x="1524000" y="99060"/>
                  </a:cubicBezTo>
                  <a:cubicBezTo>
                    <a:pt x="1515110" y="96520"/>
                    <a:pt x="1508760" y="101600"/>
                    <a:pt x="1502410" y="107950"/>
                  </a:cubicBezTo>
                  <a:lnTo>
                    <a:pt x="1497330" y="113030"/>
                  </a:lnTo>
                  <a:cubicBezTo>
                    <a:pt x="1496060" y="114300"/>
                    <a:pt x="1496060" y="116840"/>
                    <a:pt x="1494790" y="118110"/>
                  </a:cubicBezTo>
                  <a:cubicBezTo>
                    <a:pt x="1487170" y="124460"/>
                    <a:pt x="1479550" y="121920"/>
                    <a:pt x="1470660" y="118110"/>
                  </a:cubicBezTo>
                  <a:cubicBezTo>
                    <a:pt x="1463040" y="114300"/>
                    <a:pt x="1454150" y="118110"/>
                    <a:pt x="1451610" y="125730"/>
                  </a:cubicBezTo>
                  <a:cubicBezTo>
                    <a:pt x="1450340" y="130810"/>
                    <a:pt x="1449070" y="134620"/>
                    <a:pt x="1442720" y="137160"/>
                  </a:cubicBezTo>
                  <a:cubicBezTo>
                    <a:pt x="1436370" y="140970"/>
                    <a:pt x="1428750" y="143510"/>
                    <a:pt x="1427480" y="152400"/>
                  </a:cubicBezTo>
                  <a:cubicBezTo>
                    <a:pt x="1427480" y="153670"/>
                    <a:pt x="1426210" y="154940"/>
                    <a:pt x="1424940" y="154940"/>
                  </a:cubicBezTo>
                  <a:cubicBezTo>
                    <a:pt x="1421130" y="156210"/>
                    <a:pt x="1418590" y="157480"/>
                    <a:pt x="1414780" y="158750"/>
                  </a:cubicBezTo>
                  <a:lnTo>
                    <a:pt x="1403350" y="158750"/>
                  </a:lnTo>
                  <a:cubicBezTo>
                    <a:pt x="1395730" y="157480"/>
                    <a:pt x="1388110" y="154940"/>
                    <a:pt x="1380490" y="153670"/>
                  </a:cubicBezTo>
                  <a:cubicBezTo>
                    <a:pt x="1371600" y="152400"/>
                    <a:pt x="1363980" y="157480"/>
                    <a:pt x="1355090" y="158750"/>
                  </a:cubicBezTo>
                  <a:lnTo>
                    <a:pt x="1353820" y="160020"/>
                  </a:lnTo>
                  <a:cubicBezTo>
                    <a:pt x="1351280" y="163830"/>
                    <a:pt x="1347470" y="162560"/>
                    <a:pt x="1344930" y="160020"/>
                  </a:cubicBezTo>
                  <a:cubicBezTo>
                    <a:pt x="1339850" y="154940"/>
                    <a:pt x="1330960" y="153670"/>
                    <a:pt x="1324610" y="156210"/>
                  </a:cubicBezTo>
                  <a:cubicBezTo>
                    <a:pt x="1316990" y="160020"/>
                    <a:pt x="1309370" y="162560"/>
                    <a:pt x="1301750" y="165100"/>
                  </a:cubicBezTo>
                  <a:cubicBezTo>
                    <a:pt x="1299210" y="165100"/>
                    <a:pt x="1296670" y="163830"/>
                    <a:pt x="1295400" y="163830"/>
                  </a:cubicBezTo>
                  <a:cubicBezTo>
                    <a:pt x="1292860" y="163830"/>
                    <a:pt x="1289050" y="162560"/>
                    <a:pt x="1287780" y="163830"/>
                  </a:cubicBezTo>
                  <a:cubicBezTo>
                    <a:pt x="1277620" y="171450"/>
                    <a:pt x="1267460" y="168910"/>
                    <a:pt x="1258570" y="163830"/>
                  </a:cubicBezTo>
                  <a:cubicBezTo>
                    <a:pt x="1253490" y="161290"/>
                    <a:pt x="1245870" y="158750"/>
                    <a:pt x="1243330" y="151130"/>
                  </a:cubicBezTo>
                  <a:cubicBezTo>
                    <a:pt x="1242060" y="146050"/>
                    <a:pt x="1236980" y="140970"/>
                    <a:pt x="1233170" y="137160"/>
                  </a:cubicBezTo>
                  <a:cubicBezTo>
                    <a:pt x="1226820" y="130810"/>
                    <a:pt x="1220470" y="121920"/>
                    <a:pt x="1209040" y="121920"/>
                  </a:cubicBezTo>
                  <a:cubicBezTo>
                    <a:pt x="1206500" y="121920"/>
                    <a:pt x="1203960" y="116840"/>
                    <a:pt x="1202690" y="118110"/>
                  </a:cubicBezTo>
                  <a:cubicBezTo>
                    <a:pt x="1197610" y="119380"/>
                    <a:pt x="1197610" y="116840"/>
                    <a:pt x="1195070" y="114300"/>
                  </a:cubicBezTo>
                  <a:cubicBezTo>
                    <a:pt x="1192530" y="111760"/>
                    <a:pt x="1188720" y="109220"/>
                    <a:pt x="1186180" y="105410"/>
                  </a:cubicBezTo>
                  <a:cubicBezTo>
                    <a:pt x="1182370" y="100330"/>
                    <a:pt x="1178560" y="93980"/>
                    <a:pt x="1174750" y="88900"/>
                  </a:cubicBezTo>
                  <a:cubicBezTo>
                    <a:pt x="1170940" y="83820"/>
                    <a:pt x="1168400" y="77470"/>
                    <a:pt x="1164590" y="72390"/>
                  </a:cubicBezTo>
                  <a:cubicBezTo>
                    <a:pt x="1163320" y="71120"/>
                    <a:pt x="1159510" y="69850"/>
                    <a:pt x="1158240" y="71120"/>
                  </a:cubicBezTo>
                  <a:lnTo>
                    <a:pt x="1143000" y="78740"/>
                  </a:lnTo>
                  <a:cubicBezTo>
                    <a:pt x="1140460" y="80010"/>
                    <a:pt x="1139190" y="82550"/>
                    <a:pt x="1137920" y="85090"/>
                  </a:cubicBezTo>
                  <a:lnTo>
                    <a:pt x="1136650" y="83820"/>
                  </a:lnTo>
                  <a:cubicBezTo>
                    <a:pt x="1137920" y="80010"/>
                    <a:pt x="1139190" y="76200"/>
                    <a:pt x="1140460" y="74930"/>
                  </a:cubicBezTo>
                  <a:lnTo>
                    <a:pt x="1125220" y="71120"/>
                  </a:lnTo>
                  <a:cubicBezTo>
                    <a:pt x="1121410" y="69850"/>
                    <a:pt x="1115060" y="69850"/>
                    <a:pt x="1112520" y="69850"/>
                  </a:cubicBezTo>
                  <a:lnTo>
                    <a:pt x="1092200" y="69850"/>
                  </a:lnTo>
                  <a:cubicBezTo>
                    <a:pt x="1084580" y="69850"/>
                    <a:pt x="1078230" y="68580"/>
                    <a:pt x="1070610" y="69850"/>
                  </a:cubicBezTo>
                  <a:cubicBezTo>
                    <a:pt x="1065530" y="71120"/>
                    <a:pt x="1061720" y="68580"/>
                    <a:pt x="1057910" y="66040"/>
                  </a:cubicBezTo>
                  <a:cubicBezTo>
                    <a:pt x="1047750" y="58420"/>
                    <a:pt x="1037590" y="49530"/>
                    <a:pt x="1023620" y="53340"/>
                  </a:cubicBezTo>
                  <a:cubicBezTo>
                    <a:pt x="1022350" y="53340"/>
                    <a:pt x="1019810" y="52070"/>
                    <a:pt x="1018540" y="50800"/>
                  </a:cubicBezTo>
                  <a:cubicBezTo>
                    <a:pt x="1014730" y="49530"/>
                    <a:pt x="1012190" y="46990"/>
                    <a:pt x="1007110" y="44450"/>
                  </a:cubicBezTo>
                  <a:cubicBezTo>
                    <a:pt x="1007110" y="48260"/>
                    <a:pt x="1007110" y="49530"/>
                    <a:pt x="1008380" y="52070"/>
                  </a:cubicBezTo>
                  <a:cubicBezTo>
                    <a:pt x="1005840" y="54610"/>
                    <a:pt x="1004570" y="53340"/>
                    <a:pt x="1003300" y="52070"/>
                  </a:cubicBezTo>
                  <a:cubicBezTo>
                    <a:pt x="1002030" y="53340"/>
                    <a:pt x="1000760" y="55880"/>
                    <a:pt x="999490" y="55880"/>
                  </a:cubicBezTo>
                  <a:cubicBezTo>
                    <a:pt x="993140" y="58420"/>
                    <a:pt x="986790" y="59690"/>
                    <a:pt x="980440" y="62230"/>
                  </a:cubicBezTo>
                  <a:cubicBezTo>
                    <a:pt x="977900" y="63500"/>
                    <a:pt x="975360" y="64770"/>
                    <a:pt x="974090" y="66040"/>
                  </a:cubicBezTo>
                  <a:cubicBezTo>
                    <a:pt x="969010" y="69850"/>
                    <a:pt x="965200" y="76200"/>
                    <a:pt x="956310" y="74930"/>
                  </a:cubicBezTo>
                  <a:cubicBezTo>
                    <a:pt x="955040" y="74930"/>
                    <a:pt x="952500" y="77470"/>
                    <a:pt x="949960" y="77470"/>
                  </a:cubicBezTo>
                  <a:cubicBezTo>
                    <a:pt x="947420" y="78740"/>
                    <a:pt x="943610" y="78740"/>
                    <a:pt x="941070" y="80010"/>
                  </a:cubicBezTo>
                  <a:lnTo>
                    <a:pt x="938530" y="80010"/>
                  </a:lnTo>
                  <a:cubicBezTo>
                    <a:pt x="930910" y="82550"/>
                    <a:pt x="924560" y="85090"/>
                    <a:pt x="916940" y="86360"/>
                  </a:cubicBezTo>
                  <a:lnTo>
                    <a:pt x="911860" y="86360"/>
                  </a:lnTo>
                  <a:cubicBezTo>
                    <a:pt x="905510" y="86360"/>
                    <a:pt x="900430" y="85090"/>
                    <a:pt x="894080" y="85090"/>
                  </a:cubicBezTo>
                  <a:cubicBezTo>
                    <a:pt x="887730" y="85090"/>
                    <a:pt x="881380" y="87630"/>
                    <a:pt x="875030" y="87630"/>
                  </a:cubicBezTo>
                  <a:cubicBezTo>
                    <a:pt x="867410" y="87630"/>
                    <a:pt x="858520" y="87630"/>
                    <a:pt x="852170" y="82550"/>
                  </a:cubicBezTo>
                  <a:cubicBezTo>
                    <a:pt x="850900" y="81280"/>
                    <a:pt x="847090" y="81280"/>
                    <a:pt x="844550" y="82550"/>
                  </a:cubicBezTo>
                  <a:cubicBezTo>
                    <a:pt x="835660" y="83820"/>
                    <a:pt x="826770" y="85090"/>
                    <a:pt x="819150" y="87630"/>
                  </a:cubicBezTo>
                  <a:cubicBezTo>
                    <a:pt x="811530" y="90170"/>
                    <a:pt x="807720" y="87630"/>
                    <a:pt x="805180" y="81280"/>
                  </a:cubicBezTo>
                  <a:cubicBezTo>
                    <a:pt x="803910" y="78740"/>
                    <a:pt x="801370" y="76200"/>
                    <a:pt x="798830" y="73660"/>
                  </a:cubicBezTo>
                  <a:cubicBezTo>
                    <a:pt x="795020" y="71120"/>
                    <a:pt x="791210" y="67310"/>
                    <a:pt x="787400" y="67310"/>
                  </a:cubicBezTo>
                  <a:cubicBezTo>
                    <a:pt x="778510" y="67310"/>
                    <a:pt x="773430" y="62230"/>
                    <a:pt x="767080" y="58420"/>
                  </a:cubicBezTo>
                  <a:cubicBezTo>
                    <a:pt x="756920" y="52070"/>
                    <a:pt x="748030" y="44450"/>
                    <a:pt x="735330" y="45720"/>
                  </a:cubicBezTo>
                  <a:lnTo>
                    <a:pt x="735330" y="39370"/>
                  </a:lnTo>
                  <a:cubicBezTo>
                    <a:pt x="737870" y="39370"/>
                    <a:pt x="740410" y="39370"/>
                    <a:pt x="742950" y="38100"/>
                  </a:cubicBezTo>
                  <a:cubicBezTo>
                    <a:pt x="739140" y="35560"/>
                    <a:pt x="739140" y="31750"/>
                    <a:pt x="736600" y="29210"/>
                  </a:cubicBezTo>
                  <a:cubicBezTo>
                    <a:pt x="731520" y="25400"/>
                    <a:pt x="726440" y="24130"/>
                    <a:pt x="721360" y="21590"/>
                  </a:cubicBezTo>
                  <a:cubicBezTo>
                    <a:pt x="717550" y="20320"/>
                    <a:pt x="712470" y="20320"/>
                    <a:pt x="715010" y="26670"/>
                  </a:cubicBezTo>
                  <a:cubicBezTo>
                    <a:pt x="708660" y="27940"/>
                    <a:pt x="703580" y="27940"/>
                    <a:pt x="701040" y="30480"/>
                  </a:cubicBezTo>
                  <a:cubicBezTo>
                    <a:pt x="695960" y="34290"/>
                    <a:pt x="690880" y="31750"/>
                    <a:pt x="687070" y="29210"/>
                  </a:cubicBezTo>
                  <a:cubicBezTo>
                    <a:pt x="684530" y="27940"/>
                    <a:pt x="681990" y="26670"/>
                    <a:pt x="679450" y="27940"/>
                  </a:cubicBezTo>
                  <a:cubicBezTo>
                    <a:pt x="664210" y="35560"/>
                    <a:pt x="648970" y="31750"/>
                    <a:pt x="633730" y="31750"/>
                  </a:cubicBezTo>
                  <a:cubicBezTo>
                    <a:pt x="631190" y="31750"/>
                    <a:pt x="628650" y="30480"/>
                    <a:pt x="624840" y="30480"/>
                  </a:cubicBezTo>
                  <a:cubicBezTo>
                    <a:pt x="619760" y="29210"/>
                    <a:pt x="615950" y="26670"/>
                    <a:pt x="610870" y="25400"/>
                  </a:cubicBezTo>
                  <a:cubicBezTo>
                    <a:pt x="605790" y="24130"/>
                    <a:pt x="599440" y="22860"/>
                    <a:pt x="594360" y="21590"/>
                  </a:cubicBezTo>
                  <a:lnTo>
                    <a:pt x="590550" y="21590"/>
                  </a:lnTo>
                  <a:cubicBezTo>
                    <a:pt x="581660" y="21590"/>
                    <a:pt x="572770" y="22860"/>
                    <a:pt x="565150" y="22860"/>
                  </a:cubicBezTo>
                  <a:cubicBezTo>
                    <a:pt x="558800" y="22860"/>
                    <a:pt x="552450" y="20320"/>
                    <a:pt x="544830" y="19050"/>
                  </a:cubicBezTo>
                  <a:cubicBezTo>
                    <a:pt x="543560" y="8890"/>
                    <a:pt x="533400" y="11430"/>
                    <a:pt x="527050" y="6350"/>
                  </a:cubicBezTo>
                  <a:cubicBezTo>
                    <a:pt x="525780" y="5080"/>
                    <a:pt x="523240" y="6350"/>
                    <a:pt x="521970" y="6350"/>
                  </a:cubicBezTo>
                  <a:cubicBezTo>
                    <a:pt x="514350" y="5080"/>
                    <a:pt x="509270" y="8890"/>
                    <a:pt x="506730" y="15240"/>
                  </a:cubicBezTo>
                  <a:cubicBezTo>
                    <a:pt x="502920" y="21590"/>
                    <a:pt x="492760" y="24130"/>
                    <a:pt x="496570" y="34290"/>
                  </a:cubicBezTo>
                  <a:cubicBezTo>
                    <a:pt x="497840" y="35560"/>
                    <a:pt x="500380" y="36830"/>
                    <a:pt x="501650" y="39370"/>
                  </a:cubicBezTo>
                  <a:cubicBezTo>
                    <a:pt x="501650" y="43180"/>
                    <a:pt x="500380" y="45720"/>
                    <a:pt x="496570" y="44450"/>
                  </a:cubicBezTo>
                  <a:cubicBezTo>
                    <a:pt x="495300" y="44450"/>
                    <a:pt x="494030" y="46990"/>
                    <a:pt x="492760" y="48260"/>
                  </a:cubicBezTo>
                  <a:cubicBezTo>
                    <a:pt x="491490" y="49530"/>
                    <a:pt x="491490" y="52070"/>
                    <a:pt x="490220" y="52070"/>
                  </a:cubicBezTo>
                  <a:cubicBezTo>
                    <a:pt x="482600" y="54610"/>
                    <a:pt x="477520" y="60960"/>
                    <a:pt x="468630" y="59690"/>
                  </a:cubicBezTo>
                  <a:lnTo>
                    <a:pt x="466090" y="59690"/>
                  </a:lnTo>
                  <a:cubicBezTo>
                    <a:pt x="458470" y="66040"/>
                    <a:pt x="450850" y="64770"/>
                    <a:pt x="441960" y="63500"/>
                  </a:cubicBezTo>
                  <a:cubicBezTo>
                    <a:pt x="438150" y="62230"/>
                    <a:pt x="433070" y="63500"/>
                    <a:pt x="427990" y="63500"/>
                  </a:cubicBezTo>
                  <a:cubicBezTo>
                    <a:pt x="424180" y="63500"/>
                    <a:pt x="420370" y="63500"/>
                    <a:pt x="416560" y="60960"/>
                  </a:cubicBezTo>
                  <a:cubicBezTo>
                    <a:pt x="411480" y="58420"/>
                    <a:pt x="406400" y="54610"/>
                    <a:pt x="401320" y="52070"/>
                  </a:cubicBezTo>
                  <a:cubicBezTo>
                    <a:pt x="396240" y="49530"/>
                    <a:pt x="389890" y="49530"/>
                    <a:pt x="389890" y="40640"/>
                  </a:cubicBezTo>
                  <a:cubicBezTo>
                    <a:pt x="389890" y="39370"/>
                    <a:pt x="387350" y="38100"/>
                    <a:pt x="387350" y="36830"/>
                  </a:cubicBezTo>
                  <a:cubicBezTo>
                    <a:pt x="378460" y="44450"/>
                    <a:pt x="370840" y="50800"/>
                    <a:pt x="363220" y="57150"/>
                  </a:cubicBezTo>
                  <a:cubicBezTo>
                    <a:pt x="359410" y="60960"/>
                    <a:pt x="354330" y="66040"/>
                    <a:pt x="356870" y="72390"/>
                  </a:cubicBezTo>
                  <a:cubicBezTo>
                    <a:pt x="356870" y="73660"/>
                    <a:pt x="355600" y="74930"/>
                    <a:pt x="355600" y="76200"/>
                  </a:cubicBezTo>
                  <a:cubicBezTo>
                    <a:pt x="354330" y="78740"/>
                    <a:pt x="353060" y="81280"/>
                    <a:pt x="350520" y="82550"/>
                  </a:cubicBezTo>
                  <a:cubicBezTo>
                    <a:pt x="347980" y="86360"/>
                    <a:pt x="345440" y="90170"/>
                    <a:pt x="342900" y="95250"/>
                  </a:cubicBezTo>
                  <a:lnTo>
                    <a:pt x="335280" y="102870"/>
                  </a:lnTo>
                  <a:cubicBezTo>
                    <a:pt x="332740" y="106680"/>
                    <a:pt x="330200" y="110490"/>
                    <a:pt x="326390" y="113030"/>
                  </a:cubicBezTo>
                  <a:cubicBezTo>
                    <a:pt x="317500" y="120650"/>
                    <a:pt x="308610" y="128270"/>
                    <a:pt x="298450" y="135890"/>
                  </a:cubicBezTo>
                  <a:cubicBezTo>
                    <a:pt x="293370" y="140970"/>
                    <a:pt x="287020" y="144780"/>
                    <a:pt x="281940" y="149860"/>
                  </a:cubicBezTo>
                  <a:cubicBezTo>
                    <a:pt x="273050" y="157480"/>
                    <a:pt x="262890" y="163830"/>
                    <a:pt x="257810" y="175260"/>
                  </a:cubicBezTo>
                  <a:cubicBezTo>
                    <a:pt x="257810" y="176530"/>
                    <a:pt x="255270" y="177800"/>
                    <a:pt x="254000" y="179070"/>
                  </a:cubicBezTo>
                  <a:cubicBezTo>
                    <a:pt x="247650" y="184150"/>
                    <a:pt x="237490" y="184150"/>
                    <a:pt x="237490" y="194310"/>
                  </a:cubicBezTo>
                  <a:cubicBezTo>
                    <a:pt x="227330" y="194310"/>
                    <a:pt x="222250" y="201930"/>
                    <a:pt x="217170" y="208280"/>
                  </a:cubicBezTo>
                  <a:cubicBezTo>
                    <a:pt x="213360" y="213360"/>
                    <a:pt x="209550" y="219710"/>
                    <a:pt x="204470" y="223520"/>
                  </a:cubicBezTo>
                  <a:cubicBezTo>
                    <a:pt x="199390" y="226060"/>
                    <a:pt x="193040" y="224790"/>
                    <a:pt x="186690" y="224790"/>
                  </a:cubicBezTo>
                  <a:cubicBezTo>
                    <a:pt x="184150" y="224790"/>
                    <a:pt x="181610" y="224790"/>
                    <a:pt x="181610" y="226060"/>
                  </a:cubicBezTo>
                  <a:cubicBezTo>
                    <a:pt x="176530" y="231140"/>
                    <a:pt x="170180" y="234950"/>
                    <a:pt x="166370" y="241300"/>
                  </a:cubicBezTo>
                  <a:cubicBezTo>
                    <a:pt x="162560" y="247650"/>
                    <a:pt x="158750" y="251460"/>
                    <a:pt x="152400" y="252730"/>
                  </a:cubicBezTo>
                  <a:cubicBezTo>
                    <a:pt x="146050" y="254000"/>
                    <a:pt x="139700" y="260350"/>
                    <a:pt x="130810" y="256540"/>
                  </a:cubicBezTo>
                  <a:cubicBezTo>
                    <a:pt x="123190" y="254000"/>
                    <a:pt x="114300" y="256540"/>
                    <a:pt x="109220" y="251460"/>
                  </a:cubicBezTo>
                  <a:cubicBezTo>
                    <a:pt x="99060" y="252730"/>
                    <a:pt x="91440" y="255270"/>
                    <a:pt x="82550" y="256540"/>
                  </a:cubicBezTo>
                  <a:cubicBezTo>
                    <a:pt x="72390" y="259080"/>
                    <a:pt x="60960" y="257810"/>
                    <a:pt x="52070" y="265430"/>
                  </a:cubicBezTo>
                  <a:cubicBezTo>
                    <a:pt x="44450" y="271780"/>
                    <a:pt x="38100" y="278130"/>
                    <a:pt x="26670" y="276860"/>
                  </a:cubicBezTo>
                  <a:cubicBezTo>
                    <a:pt x="27940" y="284480"/>
                    <a:pt x="29210" y="290830"/>
                    <a:pt x="30480" y="298450"/>
                  </a:cubicBezTo>
                  <a:cubicBezTo>
                    <a:pt x="33020" y="318770"/>
                    <a:pt x="35560" y="339090"/>
                    <a:pt x="36830" y="359410"/>
                  </a:cubicBezTo>
                  <a:cubicBezTo>
                    <a:pt x="40640" y="384810"/>
                    <a:pt x="41910" y="408940"/>
                    <a:pt x="39370" y="433070"/>
                  </a:cubicBezTo>
                  <a:cubicBezTo>
                    <a:pt x="36830" y="467360"/>
                    <a:pt x="25400" y="1640840"/>
                    <a:pt x="13970" y="1672590"/>
                  </a:cubicBezTo>
                  <a:lnTo>
                    <a:pt x="2540" y="1699260"/>
                  </a:lnTo>
                  <a:cubicBezTo>
                    <a:pt x="0" y="1705610"/>
                    <a:pt x="3810" y="1709420"/>
                    <a:pt x="10160" y="1710690"/>
                  </a:cubicBezTo>
                  <a:cubicBezTo>
                    <a:pt x="17780" y="1711960"/>
                    <a:pt x="20320" y="1717040"/>
                    <a:pt x="22860" y="1723390"/>
                  </a:cubicBezTo>
                  <a:cubicBezTo>
                    <a:pt x="25400" y="1733550"/>
                    <a:pt x="21590" y="1743710"/>
                    <a:pt x="26670" y="1753870"/>
                  </a:cubicBezTo>
                  <a:cubicBezTo>
                    <a:pt x="29210" y="1758950"/>
                    <a:pt x="26670" y="1767840"/>
                    <a:pt x="25400" y="1775460"/>
                  </a:cubicBezTo>
                  <a:cubicBezTo>
                    <a:pt x="24130" y="1785620"/>
                    <a:pt x="26670" y="1795780"/>
                    <a:pt x="30480" y="1804670"/>
                  </a:cubicBezTo>
                  <a:cubicBezTo>
                    <a:pt x="39370" y="1819910"/>
                    <a:pt x="40640" y="1837690"/>
                    <a:pt x="40640" y="1854200"/>
                  </a:cubicBezTo>
                  <a:cubicBezTo>
                    <a:pt x="40640" y="1858010"/>
                    <a:pt x="41910" y="1861820"/>
                    <a:pt x="43180" y="1864360"/>
                  </a:cubicBezTo>
                  <a:cubicBezTo>
                    <a:pt x="45720" y="1866900"/>
                    <a:pt x="50800" y="1869440"/>
                    <a:pt x="55880" y="1870710"/>
                  </a:cubicBezTo>
                  <a:lnTo>
                    <a:pt x="86360" y="1885950"/>
                  </a:lnTo>
                  <a:cubicBezTo>
                    <a:pt x="100330" y="1893570"/>
                    <a:pt x="111760" y="1892300"/>
                    <a:pt x="124460" y="1883410"/>
                  </a:cubicBezTo>
                  <a:cubicBezTo>
                    <a:pt x="125730" y="1882140"/>
                    <a:pt x="129540" y="1880870"/>
                    <a:pt x="130810" y="1880870"/>
                  </a:cubicBezTo>
                  <a:cubicBezTo>
                    <a:pt x="139700" y="1882140"/>
                    <a:pt x="148590" y="1882140"/>
                    <a:pt x="156210" y="1889760"/>
                  </a:cubicBezTo>
                  <a:cubicBezTo>
                    <a:pt x="165100" y="1897380"/>
                    <a:pt x="177800" y="1902460"/>
                    <a:pt x="187960" y="1908810"/>
                  </a:cubicBezTo>
                  <a:cubicBezTo>
                    <a:pt x="194310" y="1912620"/>
                    <a:pt x="201930" y="1917700"/>
                    <a:pt x="205740" y="1922780"/>
                  </a:cubicBezTo>
                  <a:cubicBezTo>
                    <a:pt x="208280" y="1925320"/>
                    <a:pt x="210820" y="1927860"/>
                    <a:pt x="213360" y="1929130"/>
                  </a:cubicBezTo>
                  <a:cubicBezTo>
                    <a:pt x="227330" y="1934210"/>
                    <a:pt x="234950" y="1946910"/>
                    <a:pt x="243840" y="1957070"/>
                  </a:cubicBezTo>
                  <a:cubicBezTo>
                    <a:pt x="251460" y="1965960"/>
                    <a:pt x="261620" y="1971040"/>
                    <a:pt x="273050" y="1972310"/>
                  </a:cubicBezTo>
                  <a:cubicBezTo>
                    <a:pt x="285750" y="1974850"/>
                    <a:pt x="298450" y="1976120"/>
                    <a:pt x="311150" y="1978660"/>
                  </a:cubicBezTo>
                  <a:cubicBezTo>
                    <a:pt x="316230" y="1979930"/>
                    <a:pt x="322580" y="1981200"/>
                    <a:pt x="327660" y="1983740"/>
                  </a:cubicBezTo>
                  <a:cubicBezTo>
                    <a:pt x="334010" y="1986280"/>
                    <a:pt x="340360" y="1986280"/>
                    <a:pt x="345440" y="1990090"/>
                  </a:cubicBezTo>
                  <a:cubicBezTo>
                    <a:pt x="353060" y="1996440"/>
                    <a:pt x="360680" y="2000250"/>
                    <a:pt x="370840" y="1997710"/>
                  </a:cubicBezTo>
                  <a:cubicBezTo>
                    <a:pt x="374650" y="1996440"/>
                    <a:pt x="379730" y="1998980"/>
                    <a:pt x="383540" y="2000250"/>
                  </a:cubicBezTo>
                  <a:cubicBezTo>
                    <a:pt x="384810" y="2000250"/>
                    <a:pt x="386080" y="2001520"/>
                    <a:pt x="387350" y="2001520"/>
                  </a:cubicBezTo>
                  <a:cubicBezTo>
                    <a:pt x="401320" y="2002790"/>
                    <a:pt x="414020" y="2000250"/>
                    <a:pt x="426720" y="1997710"/>
                  </a:cubicBezTo>
                  <a:cubicBezTo>
                    <a:pt x="431800" y="1996440"/>
                    <a:pt x="436880" y="1995170"/>
                    <a:pt x="441960" y="1992630"/>
                  </a:cubicBezTo>
                  <a:cubicBezTo>
                    <a:pt x="455930" y="1986280"/>
                    <a:pt x="469900" y="1979930"/>
                    <a:pt x="482600" y="1972310"/>
                  </a:cubicBezTo>
                  <a:cubicBezTo>
                    <a:pt x="491490" y="1967230"/>
                    <a:pt x="500380" y="1962150"/>
                    <a:pt x="510540" y="1967230"/>
                  </a:cubicBezTo>
                  <a:lnTo>
                    <a:pt x="515620" y="1967230"/>
                  </a:lnTo>
                  <a:cubicBezTo>
                    <a:pt x="524510" y="1967230"/>
                    <a:pt x="533400" y="1965960"/>
                    <a:pt x="541020" y="1964690"/>
                  </a:cubicBezTo>
                  <a:cubicBezTo>
                    <a:pt x="542290" y="1964690"/>
                    <a:pt x="544830" y="1964690"/>
                    <a:pt x="544830" y="1963420"/>
                  </a:cubicBezTo>
                  <a:cubicBezTo>
                    <a:pt x="548640" y="1958340"/>
                    <a:pt x="554990" y="1958340"/>
                    <a:pt x="561340" y="1957070"/>
                  </a:cubicBezTo>
                  <a:cubicBezTo>
                    <a:pt x="571500" y="1955800"/>
                    <a:pt x="581660" y="1955800"/>
                    <a:pt x="589280" y="1949450"/>
                  </a:cubicBezTo>
                  <a:cubicBezTo>
                    <a:pt x="596900" y="1944370"/>
                    <a:pt x="604520" y="1943100"/>
                    <a:pt x="613410" y="1941830"/>
                  </a:cubicBezTo>
                  <a:cubicBezTo>
                    <a:pt x="614680" y="1941830"/>
                    <a:pt x="617220" y="1940560"/>
                    <a:pt x="618490" y="1940560"/>
                  </a:cubicBezTo>
                  <a:cubicBezTo>
                    <a:pt x="624840" y="1939290"/>
                    <a:pt x="631190" y="1935480"/>
                    <a:pt x="636270" y="1936750"/>
                  </a:cubicBezTo>
                  <a:cubicBezTo>
                    <a:pt x="647700" y="1939290"/>
                    <a:pt x="652780" y="1935480"/>
                    <a:pt x="660400" y="1925320"/>
                  </a:cubicBezTo>
                  <a:cubicBezTo>
                    <a:pt x="661670" y="1922780"/>
                    <a:pt x="665480" y="1921510"/>
                    <a:pt x="668020" y="1920240"/>
                  </a:cubicBezTo>
                  <a:cubicBezTo>
                    <a:pt x="674370" y="1918970"/>
                    <a:pt x="680720" y="1920240"/>
                    <a:pt x="687070" y="1918970"/>
                  </a:cubicBezTo>
                  <a:cubicBezTo>
                    <a:pt x="690880" y="1918970"/>
                    <a:pt x="694690" y="1915160"/>
                    <a:pt x="697230" y="1915160"/>
                  </a:cubicBezTo>
                  <a:cubicBezTo>
                    <a:pt x="707390" y="1916430"/>
                    <a:pt x="718820" y="1912620"/>
                    <a:pt x="727710" y="1918970"/>
                  </a:cubicBezTo>
                  <a:cubicBezTo>
                    <a:pt x="728980" y="1920240"/>
                    <a:pt x="731520" y="1920240"/>
                    <a:pt x="734060" y="1920240"/>
                  </a:cubicBezTo>
                  <a:cubicBezTo>
                    <a:pt x="750570" y="1921510"/>
                    <a:pt x="764540" y="1926590"/>
                    <a:pt x="775970" y="1936750"/>
                  </a:cubicBezTo>
                  <a:cubicBezTo>
                    <a:pt x="779780" y="1940560"/>
                    <a:pt x="784860" y="1943100"/>
                    <a:pt x="788670" y="1945640"/>
                  </a:cubicBezTo>
                  <a:cubicBezTo>
                    <a:pt x="792480" y="1948180"/>
                    <a:pt x="797560" y="1948180"/>
                    <a:pt x="801370" y="1949450"/>
                  </a:cubicBezTo>
                  <a:cubicBezTo>
                    <a:pt x="805180" y="1950720"/>
                    <a:pt x="807720" y="1951990"/>
                    <a:pt x="811530" y="1951990"/>
                  </a:cubicBezTo>
                  <a:cubicBezTo>
                    <a:pt x="817880" y="1951990"/>
                    <a:pt x="822960" y="1954530"/>
                    <a:pt x="826770" y="1959610"/>
                  </a:cubicBezTo>
                  <a:cubicBezTo>
                    <a:pt x="828040" y="1960880"/>
                    <a:pt x="829310" y="1962150"/>
                    <a:pt x="830580" y="1964690"/>
                  </a:cubicBezTo>
                  <a:cubicBezTo>
                    <a:pt x="829310" y="1968500"/>
                    <a:pt x="836930" y="1978660"/>
                    <a:pt x="842010" y="1978660"/>
                  </a:cubicBezTo>
                  <a:cubicBezTo>
                    <a:pt x="850900" y="1978660"/>
                    <a:pt x="859790" y="1981200"/>
                    <a:pt x="867410" y="1987550"/>
                  </a:cubicBezTo>
                  <a:cubicBezTo>
                    <a:pt x="868680" y="1988820"/>
                    <a:pt x="871220" y="1988820"/>
                    <a:pt x="873760" y="1987550"/>
                  </a:cubicBezTo>
                  <a:cubicBezTo>
                    <a:pt x="877570" y="1986280"/>
                    <a:pt x="880110" y="1986280"/>
                    <a:pt x="882650" y="1990090"/>
                  </a:cubicBezTo>
                  <a:cubicBezTo>
                    <a:pt x="883920" y="1991360"/>
                    <a:pt x="889000" y="1991360"/>
                    <a:pt x="891540" y="1991360"/>
                  </a:cubicBezTo>
                  <a:cubicBezTo>
                    <a:pt x="897890" y="1991360"/>
                    <a:pt x="905510" y="1990090"/>
                    <a:pt x="911860" y="1991360"/>
                  </a:cubicBezTo>
                  <a:cubicBezTo>
                    <a:pt x="923290" y="1992630"/>
                    <a:pt x="933450" y="1993900"/>
                    <a:pt x="944880" y="1996440"/>
                  </a:cubicBezTo>
                  <a:cubicBezTo>
                    <a:pt x="947420" y="1996440"/>
                    <a:pt x="949960" y="1997710"/>
                    <a:pt x="951230" y="1998980"/>
                  </a:cubicBezTo>
                  <a:cubicBezTo>
                    <a:pt x="953770" y="2005330"/>
                    <a:pt x="960120" y="2005330"/>
                    <a:pt x="963930" y="2006600"/>
                  </a:cubicBezTo>
                  <a:cubicBezTo>
                    <a:pt x="967740" y="2007870"/>
                    <a:pt x="972820" y="2009140"/>
                    <a:pt x="975360" y="2009140"/>
                  </a:cubicBezTo>
                  <a:cubicBezTo>
                    <a:pt x="976630" y="2007870"/>
                    <a:pt x="979170" y="2006600"/>
                    <a:pt x="981710" y="2004060"/>
                  </a:cubicBezTo>
                  <a:cubicBezTo>
                    <a:pt x="976630" y="2004060"/>
                    <a:pt x="974090" y="2005330"/>
                    <a:pt x="971550" y="2005330"/>
                  </a:cubicBezTo>
                  <a:cubicBezTo>
                    <a:pt x="976630" y="1998980"/>
                    <a:pt x="981710" y="1997710"/>
                    <a:pt x="988060" y="2001520"/>
                  </a:cubicBezTo>
                  <a:cubicBezTo>
                    <a:pt x="995680" y="2007870"/>
                    <a:pt x="1002030" y="2007870"/>
                    <a:pt x="1010920" y="2001520"/>
                  </a:cubicBezTo>
                  <a:lnTo>
                    <a:pt x="1018540" y="1997710"/>
                  </a:lnTo>
                  <a:lnTo>
                    <a:pt x="1018540" y="1991360"/>
                  </a:lnTo>
                  <a:cubicBezTo>
                    <a:pt x="1022350" y="1992630"/>
                    <a:pt x="1026160" y="1995170"/>
                    <a:pt x="1028700" y="1995170"/>
                  </a:cubicBezTo>
                  <a:cubicBezTo>
                    <a:pt x="1036320" y="1991360"/>
                    <a:pt x="1043940" y="1987550"/>
                    <a:pt x="1050290" y="1982470"/>
                  </a:cubicBezTo>
                  <a:cubicBezTo>
                    <a:pt x="1057910" y="1977390"/>
                    <a:pt x="1064260" y="1971040"/>
                    <a:pt x="1070610" y="1965960"/>
                  </a:cubicBezTo>
                  <a:cubicBezTo>
                    <a:pt x="1071880" y="1965960"/>
                    <a:pt x="1071880" y="1964690"/>
                    <a:pt x="1073150" y="1964690"/>
                  </a:cubicBezTo>
                  <a:cubicBezTo>
                    <a:pt x="1082040" y="1962150"/>
                    <a:pt x="1089660" y="1960880"/>
                    <a:pt x="1098550" y="1958340"/>
                  </a:cubicBezTo>
                  <a:cubicBezTo>
                    <a:pt x="1103630" y="1957070"/>
                    <a:pt x="1107440" y="1954530"/>
                    <a:pt x="1112520" y="1953260"/>
                  </a:cubicBezTo>
                  <a:cubicBezTo>
                    <a:pt x="1116330" y="1951990"/>
                    <a:pt x="1118870" y="1951990"/>
                    <a:pt x="1122680" y="1950720"/>
                  </a:cubicBezTo>
                  <a:lnTo>
                    <a:pt x="1135380" y="1950720"/>
                  </a:lnTo>
                  <a:cubicBezTo>
                    <a:pt x="1137920" y="1950720"/>
                    <a:pt x="1141730" y="1950720"/>
                    <a:pt x="1144270" y="1949450"/>
                  </a:cubicBezTo>
                  <a:cubicBezTo>
                    <a:pt x="1145540" y="1946910"/>
                    <a:pt x="1148080" y="1943100"/>
                    <a:pt x="1149350" y="1943100"/>
                  </a:cubicBezTo>
                  <a:cubicBezTo>
                    <a:pt x="1153160" y="1943100"/>
                    <a:pt x="1155700" y="1945640"/>
                    <a:pt x="1159510" y="1946910"/>
                  </a:cubicBezTo>
                  <a:cubicBezTo>
                    <a:pt x="1160780" y="1946910"/>
                    <a:pt x="1160780" y="1948180"/>
                    <a:pt x="1160780" y="1949450"/>
                  </a:cubicBezTo>
                  <a:cubicBezTo>
                    <a:pt x="1165860" y="1954530"/>
                    <a:pt x="1169670" y="1960880"/>
                    <a:pt x="1174750" y="1965960"/>
                  </a:cubicBezTo>
                  <a:cubicBezTo>
                    <a:pt x="1181100" y="1972310"/>
                    <a:pt x="1187450" y="1972310"/>
                    <a:pt x="1191260" y="1968500"/>
                  </a:cubicBezTo>
                  <a:cubicBezTo>
                    <a:pt x="1197610" y="1963420"/>
                    <a:pt x="1202690" y="1959610"/>
                    <a:pt x="1211580" y="1962150"/>
                  </a:cubicBezTo>
                  <a:cubicBezTo>
                    <a:pt x="1212850" y="1962150"/>
                    <a:pt x="1215390" y="1963420"/>
                    <a:pt x="1216660" y="1962150"/>
                  </a:cubicBezTo>
                  <a:cubicBezTo>
                    <a:pt x="1223010" y="1959610"/>
                    <a:pt x="1230630" y="1957070"/>
                    <a:pt x="1236980" y="1953260"/>
                  </a:cubicBezTo>
                  <a:cubicBezTo>
                    <a:pt x="1240790" y="1951990"/>
                    <a:pt x="1245870" y="1951990"/>
                    <a:pt x="1247140" y="1949450"/>
                  </a:cubicBezTo>
                  <a:cubicBezTo>
                    <a:pt x="1250950" y="1941830"/>
                    <a:pt x="1257300" y="1938020"/>
                    <a:pt x="1263650" y="1932940"/>
                  </a:cubicBezTo>
                  <a:cubicBezTo>
                    <a:pt x="1267460" y="1929130"/>
                    <a:pt x="1271270" y="1924050"/>
                    <a:pt x="1275080" y="1922780"/>
                  </a:cubicBezTo>
                  <a:cubicBezTo>
                    <a:pt x="1283970" y="1920240"/>
                    <a:pt x="1290320" y="1912620"/>
                    <a:pt x="1297940" y="1907540"/>
                  </a:cubicBezTo>
                  <a:cubicBezTo>
                    <a:pt x="1304290" y="1903730"/>
                    <a:pt x="1308100" y="1896110"/>
                    <a:pt x="1314450" y="1894840"/>
                  </a:cubicBezTo>
                  <a:cubicBezTo>
                    <a:pt x="1324610" y="1892300"/>
                    <a:pt x="1332230" y="1885950"/>
                    <a:pt x="1341120" y="1879600"/>
                  </a:cubicBezTo>
                  <a:cubicBezTo>
                    <a:pt x="1346200" y="1875790"/>
                    <a:pt x="1352550" y="1873250"/>
                    <a:pt x="1358900" y="1874520"/>
                  </a:cubicBezTo>
                  <a:cubicBezTo>
                    <a:pt x="1362710" y="1875790"/>
                    <a:pt x="1367790" y="1874520"/>
                    <a:pt x="1370330" y="1873250"/>
                  </a:cubicBezTo>
                  <a:cubicBezTo>
                    <a:pt x="1375410" y="1870710"/>
                    <a:pt x="1380490" y="1866900"/>
                    <a:pt x="1385570" y="1864360"/>
                  </a:cubicBezTo>
                  <a:cubicBezTo>
                    <a:pt x="1389380" y="1861820"/>
                    <a:pt x="1393190" y="1859280"/>
                    <a:pt x="1397000" y="1859280"/>
                  </a:cubicBezTo>
                  <a:cubicBezTo>
                    <a:pt x="1409700" y="1858010"/>
                    <a:pt x="1419860" y="1855470"/>
                    <a:pt x="1426210" y="1842770"/>
                  </a:cubicBezTo>
                  <a:cubicBezTo>
                    <a:pt x="1428750" y="1837690"/>
                    <a:pt x="1441450" y="1831340"/>
                    <a:pt x="1446530" y="1833880"/>
                  </a:cubicBezTo>
                  <a:cubicBezTo>
                    <a:pt x="1455420" y="1837690"/>
                    <a:pt x="1461770" y="1835150"/>
                    <a:pt x="1466850" y="1827530"/>
                  </a:cubicBezTo>
                  <a:cubicBezTo>
                    <a:pt x="1470660" y="1823720"/>
                    <a:pt x="1475740" y="1824990"/>
                    <a:pt x="1479550" y="1827530"/>
                  </a:cubicBezTo>
                  <a:cubicBezTo>
                    <a:pt x="1482090" y="1830070"/>
                    <a:pt x="1484630" y="1831340"/>
                    <a:pt x="1487170" y="1831340"/>
                  </a:cubicBezTo>
                  <a:cubicBezTo>
                    <a:pt x="1496060" y="1832610"/>
                    <a:pt x="1506220" y="1831340"/>
                    <a:pt x="1515110" y="1832610"/>
                  </a:cubicBezTo>
                  <a:cubicBezTo>
                    <a:pt x="1522730" y="1833880"/>
                    <a:pt x="1530350" y="1831340"/>
                    <a:pt x="1535430" y="1826260"/>
                  </a:cubicBezTo>
                  <a:cubicBezTo>
                    <a:pt x="1540510" y="1821180"/>
                    <a:pt x="1544320" y="1821180"/>
                    <a:pt x="1551940" y="1823720"/>
                  </a:cubicBezTo>
                  <a:cubicBezTo>
                    <a:pt x="1558290" y="1826260"/>
                    <a:pt x="1563370" y="1832610"/>
                    <a:pt x="1572260" y="1831340"/>
                  </a:cubicBezTo>
                  <a:cubicBezTo>
                    <a:pt x="1579880" y="1830070"/>
                    <a:pt x="1588770" y="1833880"/>
                    <a:pt x="1597660" y="1830070"/>
                  </a:cubicBezTo>
                  <a:lnTo>
                    <a:pt x="1602740" y="1830070"/>
                  </a:lnTo>
                  <a:cubicBezTo>
                    <a:pt x="1610360" y="1832610"/>
                    <a:pt x="1617980" y="1833880"/>
                    <a:pt x="1624330" y="1840230"/>
                  </a:cubicBezTo>
                  <a:cubicBezTo>
                    <a:pt x="1631950" y="1846580"/>
                    <a:pt x="1633220" y="1799590"/>
                    <a:pt x="1640840" y="1804670"/>
                  </a:cubicBezTo>
                  <a:cubicBezTo>
                    <a:pt x="1652270" y="1812290"/>
                    <a:pt x="1649730" y="1804670"/>
                    <a:pt x="1661160" y="1811020"/>
                  </a:cubicBezTo>
                  <a:cubicBezTo>
                    <a:pt x="1670050" y="1814830"/>
                    <a:pt x="1666240" y="1800860"/>
                    <a:pt x="1676400" y="1803400"/>
                  </a:cubicBezTo>
                  <a:cubicBezTo>
                    <a:pt x="1677670" y="1803400"/>
                    <a:pt x="1692910" y="1813560"/>
                    <a:pt x="1692910" y="1812290"/>
                  </a:cubicBezTo>
                  <a:cubicBezTo>
                    <a:pt x="1699260" y="1808480"/>
                    <a:pt x="1705610" y="1770380"/>
                    <a:pt x="1711960" y="1771650"/>
                  </a:cubicBezTo>
                  <a:cubicBezTo>
                    <a:pt x="1724660" y="1775460"/>
                    <a:pt x="1736090" y="1772920"/>
                    <a:pt x="1747520" y="1767840"/>
                  </a:cubicBezTo>
                  <a:cubicBezTo>
                    <a:pt x="1753870" y="1765300"/>
                    <a:pt x="1764030" y="1756410"/>
                    <a:pt x="1769110" y="1760220"/>
                  </a:cubicBezTo>
                  <a:cubicBezTo>
                    <a:pt x="1778000" y="1766570"/>
                    <a:pt x="1786890" y="1769110"/>
                    <a:pt x="1797050" y="1770380"/>
                  </a:cubicBezTo>
                  <a:cubicBezTo>
                    <a:pt x="1798320" y="1770380"/>
                    <a:pt x="1799590" y="1771650"/>
                    <a:pt x="1800860" y="1772920"/>
                  </a:cubicBezTo>
                  <a:cubicBezTo>
                    <a:pt x="1804670" y="1778000"/>
                    <a:pt x="1822450" y="1764030"/>
                    <a:pt x="1826260" y="1769110"/>
                  </a:cubicBezTo>
                  <a:cubicBezTo>
                    <a:pt x="1831340" y="1776730"/>
                    <a:pt x="1836420" y="1784350"/>
                    <a:pt x="1841500" y="1790700"/>
                  </a:cubicBezTo>
                  <a:cubicBezTo>
                    <a:pt x="1844040" y="1793240"/>
                    <a:pt x="1847850" y="1794510"/>
                    <a:pt x="1849120" y="1797050"/>
                  </a:cubicBezTo>
                  <a:cubicBezTo>
                    <a:pt x="1850390" y="1803400"/>
                    <a:pt x="1852930" y="1805940"/>
                    <a:pt x="1859280" y="1805940"/>
                  </a:cubicBezTo>
                  <a:cubicBezTo>
                    <a:pt x="1863090" y="1805940"/>
                    <a:pt x="1866900" y="1807210"/>
                    <a:pt x="1869440" y="1809750"/>
                  </a:cubicBezTo>
                  <a:cubicBezTo>
                    <a:pt x="1875790" y="1813560"/>
                    <a:pt x="1880870" y="1817370"/>
                    <a:pt x="1885950" y="1821180"/>
                  </a:cubicBezTo>
                  <a:cubicBezTo>
                    <a:pt x="1892300" y="1824990"/>
                    <a:pt x="1898650" y="1828800"/>
                    <a:pt x="1901190" y="1835150"/>
                  </a:cubicBezTo>
                  <a:cubicBezTo>
                    <a:pt x="1902460" y="1837690"/>
                    <a:pt x="1903730" y="1838960"/>
                    <a:pt x="1905000" y="1840230"/>
                  </a:cubicBezTo>
                  <a:cubicBezTo>
                    <a:pt x="1910080" y="1845310"/>
                    <a:pt x="1915160" y="1849120"/>
                    <a:pt x="1920240" y="1854200"/>
                  </a:cubicBezTo>
                  <a:cubicBezTo>
                    <a:pt x="1927860" y="1860550"/>
                    <a:pt x="1934210" y="1868170"/>
                    <a:pt x="1941830" y="1874520"/>
                  </a:cubicBezTo>
                  <a:cubicBezTo>
                    <a:pt x="1944370" y="1875790"/>
                    <a:pt x="1946910" y="1878330"/>
                    <a:pt x="1949450" y="1879600"/>
                  </a:cubicBezTo>
                  <a:cubicBezTo>
                    <a:pt x="1954530" y="1882140"/>
                    <a:pt x="1959610" y="1884680"/>
                    <a:pt x="1963420" y="1888490"/>
                  </a:cubicBezTo>
                  <a:cubicBezTo>
                    <a:pt x="1967230" y="1892300"/>
                    <a:pt x="1985010" y="1869440"/>
                    <a:pt x="1987550" y="1874520"/>
                  </a:cubicBezTo>
                  <a:cubicBezTo>
                    <a:pt x="1987550" y="1875790"/>
                    <a:pt x="1988820" y="1875790"/>
                    <a:pt x="1990090" y="1875790"/>
                  </a:cubicBezTo>
                  <a:cubicBezTo>
                    <a:pt x="1997710" y="1882140"/>
                    <a:pt x="2005330" y="1879600"/>
                    <a:pt x="2012950" y="1877060"/>
                  </a:cubicBezTo>
                  <a:cubicBezTo>
                    <a:pt x="2015490" y="1875790"/>
                    <a:pt x="2018030" y="1874520"/>
                    <a:pt x="2019300" y="1875790"/>
                  </a:cubicBezTo>
                  <a:cubicBezTo>
                    <a:pt x="2028190" y="1879600"/>
                    <a:pt x="2034540" y="1888490"/>
                    <a:pt x="2045970" y="1889760"/>
                  </a:cubicBezTo>
                  <a:cubicBezTo>
                    <a:pt x="2045970" y="1889760"/>
                    <a:pt x="2047240" y="1889760"/>
                    <a:pt x="2047240" y="1891030"/>
                  </a:cubicBezTo>
                  <a:cubicBezTo>
                    <a:pt x="2049780" y="1898650"/>
                    <a:pt x="2057400" y="1898650"/>
                    <a:pt x="2063750" y="1899920"/>
                  </a:cubicBezTo>
                  <a:cubicBezTo>
                    <a:pt x="2067560" y="1899920"/>
                    <a:pt x="2071370" y="1901190"/>
                    <a:pt x="2073910" y="1902460"/>
                  </a:cubicBezTo>
                  <a:cubicBezTo>
                    <a:pt x="2081530" y="1906270"/>
                    <a:pt x="2089150" y="1911350"/>
                    <a:pt x="2098040" y="1913890"/>
                  </a:cubicBezTo>
                  <a:cubicBezTo>
                    <a:pt x="2109470" y="1917700"/>
                    <a:pt x="2120900" y="1920240"/>
                    <a:pt x="2129790" y="1926590"/>
                  </a:cubicBezTo>
                  <a:cubicBezTo>
                    <a:pt x="2131060" y="1926590"/>
                    <a:pt x="2132330" y="1926590"/>
                    <a:pt x="2132330" y="1927860"/>
                  </a:cubicBezTo>
                  <a:cubicBezTo>
                    <a:pt x="2136140" y="1930400"/>
                    <a:pt x="2142490" y="1931670"/>
                    <a:pt x="2145030" y="1935480"/>
                  </a:cubicBezTo>
                  <a:cubicBezTo>
                    <a:pt x="2148840" y="1943100"/>
                    <a:pt x="2159000" y="1941830"/>
                    <a:pt x="2164080" y="1948180"/>
                  </a:cubicBezTo>
                  <a:lnTo>
                    <a:pt x="2165350" y="1948180"/>
                  </a:lnTo>
                  <a:cubicBezTo>
                    <a:pt x="2170430" y="1948180"/>
                    <a:pt x="2175510" y="1949450"/>
                    <a:pt x="2181860" y="1949450"/>
                  </a:cubicBezTo>
                  <a:cubicBezTo>
                    <a:pt x="2184400" y="1948180"/>
                    <a:pt x="2188210" y="1945640"/>
                    <a:pt x="2190750" y="1945640"/>
                  </a:cubicBezTo>
                  <a:cubicBezTo>
                    <a:pt x="2202180" y="1949450"/>
                    <a:pt x="2213610" y="1949450"/>
                    <a:pt x="2221230" y="1939290"/>
                  </a:cubicBezTo>
                  <a:cubicBezTo>
                    <a:pt x="2222500" y="1938020"/>
                    <a:pt x="2225040" y="1938020"/>
                    <a:pt x="2227580" y="1938020"/>
                  </a:cubicBezTo>
                  <a:lnTo>
                    <a:pt x="2237740" y="1938020"/>
                  </a:lnTo>
                  <a:cubicBezTo>
                    <a:pt x="2249170" y="1935480"/>
                    <a:pt x="2259330" y="1932940"/>
                    <a:pt x="2270760" y="1931670"/>
                  </a:cubicBezTo>
                  <a:cubicBezTo>
                    <a:pt x="2275840" y="1930400"/>
                    <a:pt x="2282190" y="1932940"/>
                    <a:pt x="2287270" y="1934210"/>
                  </a:cubicBezTo>
                  <a:cubicBezTo>
                    <a:pt x="2292350" y="1935480"/>
                    <a:pt x="2297430" y="1935480"/>
                    <a:pt x="2302510" y="1935480"/>
                  </a:cubicBezTo>
                  <a:cubicBezTo>
                    <a:pt x="2308860" y="1935480"/>
                    <a:pt x="2313940" y="1932940"/>
                    <a:pt x="2320290" y="1932940"/>
                  </a:cubicBezTo>
                  <a:cubicBezTo>
                    <a:pt x="2325370" y="1931670"/>
                    <a:pt x="2331720" y="1931670"/>
                    <a:pt x="2336800" y="1930400"/>
                  </a:cubicBezTo>
                  <a:cubicBezTo>
                    <a:pt x="2348230" y="1927860"/>
                    <a:pt x="2358390" y="1925320"/>
                    <a:pt x="2369820" y="1924050"/>
                  </a:cubicBezTo>
                  <a:cubicBezTo>
                    <a:pt x="2377440" y="1880870"/>
                    <a:pt x="2376170" y="1830070"/>
                    <a:pt x="2376170" y="1778000"/>
                  </a:cubicBezTo>
                  <a:close/>
                </a:path>
              </a:pathLst>
            </a:custGeom>
            <a:blipFill>
              <a:blip r:embed="rId8"/>
              <a:stretch>
                <a:fillRect l="-6205" t="0" r="-6205" b="0"/>
              </a:stretch>
            </a:blipFill>
          </p:spPr>
        </p:sp>
      </p:grpSp>
      <p:sp>
        <p:nvSpPr>
          <p:cNvPr name="TextBox 18" id="18"/>
          <p:cNvSpPr txBox="true"/>
          <p:nvPr/>
        </p:nvSpPr>
        <p:spPr>
          <a:xfrm rot="0">
            <a:off x="4782473" y="857250"/>
            <a:ext cx="8723055" cy="1543050"/>
          </a:xfrm>
          <a:prstGeom prst="rect">
            <a:avLst/>
          </a:prstGeom>
        </p:spPr>
        <p:txBody>
          <a:bodyPr anchor="t" rtlCol="false" tIns="0" lIns="0" bIns="0" rIns="0">
            <a:spAutoFit/>
          </a:bodyPr>
          <a:lstStyle/>
          <a:p>
            <a:pPr algn="ctr">
              <a:lnSpc>
                <a:spcPts val="12599"/>
              </a:lnSpc>
            </a:pPr>
            <a:r>
              <a:rPr lang="en-US" sz="9000">
                <a:solidFill>
                  <a:srgbClr val="FFEBDA"/>
                </a:solidFill>
                <a:latin typeface="Della Respira"/>
              </a:rPr>
              <a:t>Brainstorming</a:t>
            </a:r>
          </a:p>
        </p:txBody>
      </p:sp>
      <p:sp>
        <p:nvSpPr>
          <p:cNvPr name="TextBox 19" id="19"/>
          <p:cNvSpPr txBox="true"/>
          <p:nvPr/>
        </p:nvSpPr>
        <p:spPr>
          <a:xfrm rot="0">
            <a:off x="1601095" y="8013700"/>
            <a:ext cx="3412106" cy="1244600"/>
          </a:xfrm>
          <a:prstGeom prst="rect">
            <a:avLst/>
          </a:prstGeom>
        </p:spPr>
        <p:txBody>
          <a:bodyPr anchor="t" rtlCol="false" tIns="0" lIns="0" bIns="0" rIns="0">
            <a:spAutoFit/>
          </a:bodyPr>
          <a:lstStyle/>
          <a:p>
            <a:pPr algn="ctr">
              <a:lnSpc>
                <a:spcPts val="9100"/>
              </a:lnSpc>
            </a:pPr>
            <a:r>
              <a:rPr lang="en-US" sz="6500">
                <a:solidFill>
                  <a:srgbClr val="445748"/>
                </a:solidFill>
                <a:latin typeface="Midan"/>
              </a:rPr>
              <a:t>Photo 1</a:t>
            </a:r>
          </a:p>
        </p:txBody>
      </p:sp>
      <p:sp>
        <p:nvSpPr>
          <p:cNvPr name="TextBox 20" id="20"/>
          <p:cNvSpPr txBox="true"/>
          <p:nvPr/>
        </p:nvSpPr>
        <p:spPr>
          <a:xfrm rot="0">
            <a:off x="7437947" y="8013700"/>
            <a:ext cx="3412106" cy="1244600"/>
          </a:xfrm>
          <a:prstGeom prst="rect">
            <a:avLst/>
          </a:prstGeom>
        </p:spPr>
        <p:txBody>
          <a:bodyPr anchor="t" rtlCol="false" tIns="0" lIns="0" bIns="0" rIns="0">
            <a:spAutoFit/>
          </a:bodyPr>
          <a:lstStyle/>
          <a:p>
            <a:pPr algn="ctr">
              <a:lnSpc>
                <a:spcPts val="9100"/>
              </a:lnSpc>
            </a:pPr>
            <a:r>
              <a:rPr lang="en-US" sz="6500">
                <a:solidFill>
                  <a:srgbClr val="445748"/>
                </a:solidFill>
                <a:latin typeface="Midan"/>
              </a:rPr>
              <a:t>Photo 2</a:t>
            </a:r>
          </a:p>
        </p:txBody>
      </p:sp>
      <p:sp>
        <p:nvSpPr>
          <p:cNvPr name="TextBox 21" id="21"/>
          <p:cNvSpPr txBox="true"/>
          <p:nvPr/>
        </p:nvSpPr>
        <p:spPr>
          <a:xfrm rot="0">
            <a:off x="13219906" y="8013700"/>
            <a:ext cx="3513960" cy="1244600"/>
          </a:xfrm>
          <a:prstGeom prst="rect">
            <a:avLst/>
          </a:prstGeom>
        </p:spPr>
        <p:txBody>
          <a:bodyPr anchor="t" rtlCol="false" tIns="0" lIns="0" bIns="0" rIns="0">
            <a:spAutoFit/>
          </a:bodyPr>
          <a:lstStyle/>
          <a:p>
            <a:pPr algn="ctr">
              <a:lnSpc>
                <a:spcPts val="9100"/>
              </a:lnSpc>
            </a:pPr>
            <a:r>
              <a:rPr lang="en-US" sz="6500">
                <a:solidFill>
                  <a:srgbClr val="445748"/>
                </a:solidFill>
                <a:latin typeface="Midan"/>
              </a:rPr>
              <a:t>Photo 3</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0" y="18288000"/>
                </a:moveTo>
                <a:lnTo>
                  <a:pt x="0" y="0"/>
                </a:lnTo>
                <a:lnTo>
                  <a:pt x="10287000" y="0"/>
                </a:lnTo>
                <a:lnTo>
                  <a:pt x="10287000" y="18288000"/>
                </a:lnTo>
                <a:lnTo>
                  <a:pt x="0" y="18288000"/>
                </a:lnTo>
                <a:close/>
              </a:path>
            </a:pathLst>
          </a:custGeom>
          <a:blipFill>
            <a:blip r:embed="rId2"/>
            <a:stretch>
              <a:fillRect l="-86257" t="-19846" r="0" b="-19846"/>
            </a:stretch>
          </a:blipFill>
        </p:spPr>
      </p:sp>
      <p:sp>
        <p:nvSpPr>
          <p:cNvPr name="Freeform 3" id="3"/>
          <p:cNvSpPr/>
          <p:nvPr/>
        </p:nvSpPr>
        <p:spPr>
          <a:xfrm flipH="false" flipV="false" rot="0">
            <a:off x="0" y="738342"/>
            <a:ext cx="18288000" cy="1894295"/>
          </a:xfrm>
          <a:custGeom>
            <a:avLst/>
            <a:gdLst/>
            <a:ahLst/>
            <a:cxnLst/>
            <a:rect r="r" b="b" t="t" l="l"/>
            <a:pathLst>
              <a:path h="1894295" w="18288000">
                <a:moveTo>
                  <a:pt x="0" y="0"/>
                </a:moveTo>
                <a:lnTo>
                  <a:pt x="18288000" y="0"/>
                </a:lnTo>
                <a:lnTo>
                  <a:pt x="18288000" y="1894295"/>
                </a:lnTo>
                <a:lnTo>
                  <a:pt x="0" y="1894295"/>
                </a:lnTo>
                <a:lnTo>
                  <a:pt x="0" y="0"/>
                </a:lnTo>
                <a:close/>
              </a:path>
            </a:pathLst>
          </a:custGeom>
          <a:blipFill>
            <a:blip r:embed="rId3"/>
            <a:stretch>
              <a:fillRect l="0" t="0" r="0" b="-543214"/>
            </a:stretch>
          </a:blipFill>
        </p:spPr>
      </p:sp>
      <p:sp>
        <p:nvSpPr>
          <p:cNvPr name="Freeform 4" id="4"/>
          <p:cNvSpPr/>
          <p:nvPr/>
        </p:nvSpPr>
        <p:spPr>
          <a:xfrm flipH="false" flipV="false" rot="0">
            <a:off x="12201407" y="1233673"/>
            <a:ext cx="1191841" cy="903632"/>
          </a:xfrm>
          <a:custGeom>
            <a:avLst/>
            <a:gdLst/>
            <a:ahLst/>
            <a:cxnLst/>
            <a:rect r="r" b="b" t="t" l="l"/>
            <a:pathLst>
              <a:path h="903632" w="1191841">
                <a:moveTo>
                  <a:pt x="0" y="0"/>
                </a:moveTo>
                <a:lnTo>
                  <a:pt x="1191841" y="0"/>
                </a:lnTo>
                <a:lnTo>
                  <a:pt x="1191841" y="903633"/>
                </a:lnTo>
                <a:lnTo>
                  <a:pt x="0" y="90363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true" flipV="false" rot="0">
            <a:off x="4844212" y="1233673"/>
            <a:ext cx="1191841" cy="903632"/>
          </a:xfrm>
          <a:custGeom>
            <a:avLst/>
            <a:gdLst/>
            <a:ahLst/>
            <a:cxnLst/>
            <a:rect r="r" b="b" t="t" l="l"/>
            <a:pathLst>
              <a:path h="903632" w="1191841">
                <a:moveTo>
                  <a:pt x="1191841" y="0"/>
                </a:moveTo>
                <a:lnTo>
                  <a:pt x="0" y="0"/>
                </a:lnTo>
                <a:lnTo>
                  <a:pt x="0" y="903633"/>
                </a:lnTo>
                <a:lnTo>
                  <a:pt x="1191841" y="903633"/>
                </a:lnTo>
                <a:lnTo>
                  <a:pt x="1191841"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5400000">
            <a:off x="-1347372" y="2445886"/>
            <a:ext cx="456369" cy="4114800"/>
          </a:xfrm>
          <a:custGeom>
            <a:avLst/>
            <a:gdLst/>
            <a:ahLst/>
            <a:cxnLst/>
            <a:rect r="r" b="b" t="t" l="l"/>
            <a:pathLst>
              <a:path h="4114800" w="456369">
                <a:moveTo>
                  <a:pt x="0" y="0"/>
                </a:moveTo>
                <a:lnTo>
                  <a:pt x="456369" y="0"/>
                </a:lnTo>
                <a:lnTo>
                  <a:pt x="456369"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5400000">
            <a:off x="2757903" y="2445886"/>
            <a:ext cx="456369" cy="4114800"/>
          </a:xfrm>
          <a:custGeom>
            <a:avLst/>
            <a:gdLst/>
            <a:ahLst/>
            <a:cxnLst/>
            <a:rect r="r" b="b" t="t" l="l"/>
            <a:pathLst>
              <a:path h="4114800" w="456369">
                <a:moveTo>
                  <a:pt x="0" y="0"/>
                </a:moveTo>
                <a:lnTo>
                  <a:pt x="456369" y="0"/>
                </a:lnTo>
                <a:lnTo>
                  <a:pt x="456369"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5400000">
            <a:off x="6863178" y="2445886"/>
            <a:ext cx="456369" cy="4114800"/>
          </a:xfrm>
          <a:custGeom>
            <a:avLst/>
            <a:gdLst/>
            <a:ahLst/>
            <a:cxnLst/>
            <a:rect r="r" b="b" t="t" l="l"/>
            <a:pathLst>
              <a:path h="4114800" w="456369">
                <a:moveTo>
                  <a:pt x="0" y="0"/>
                </a:moveTo>
                <a:lnTo>
                  <a:pt x="456369" y="0"/>
                </a:lnTo>
                <a:lnTo>
                  <a:pt x="456369"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5400000">
            <a:off x="10968453" y="2445886"/>
            <a:ext cx="456369" cy="4114800"/>
          </a:xfrm>
          <a:custGeom>
            <a:avLst/>
            <a:gdLst/>
            <a:ahLst/>
            <a:cxnLst/>
            <a:rect r="r" b="b" t="t" l="l"/>
            <a:pathLst>
              <a:path h="4114800" w="456369">
                <a:moveTo>
                  <a:pt x="0" y="0"/>
                </a:moveTo>
                <a:lnTo>
                  <a:pt x="456369" y="0"/>
                </a:lnTo>
                <a:lnTo>
                  <a:pt x="456369"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0" id="10"/>
          <p:cNvSpPr/>
          <p:nvPr/>
        </p:nvSpPr>
        <p:spPr>
          <a:xfrm flipH="false" flipV="false" rot="-5400000">
            <a:off x="15073728" y="2445886"/>
            <a:ext cx="456369" cy="4114800"/>
          </a:xfrm>
          <a:custGeom>
            <a:avLst/>
            <a:gdLst/>
            <a:ahLst/>
            <a:cxnLst/>
            <a:rect r="r" b="b" t="t" l="l"/>
            <a:pathLst>
              <a:path h="4114800" w="456369">
                <a:moveTo>
                  <a:pt x="0" y="0"/>
                </a:moveTo>
                <a:lnTo>
                  <a:pt x="456369" y="0"/>
                </a:lnTo>
                <a:lnTo>
                  <a:pt x="456369"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1" id="11"/>
          <p:cNvSpPr txBox="true"/>
          <p:nvPr/>
        </p:nvSpPr>
        <p:spPr>
          <a:xfrm rot="0">
            <a:off x="1175831" y="1030175"/>
            <a:ext cx="15778107" cy="1177280"/>
          </a:xfrm>
          <a:prstGeom prst="rect">
            <a:avLst/>
          </a:prstGeom>
        </p:spPr>
        <p:txBody>
          <a:bodyPr anchor="t" rtlCol="false" tIns="0" lIns="0" bIns="0" rIns="0">
            <a:spAutoFit/>
          </a:bodyPr>
          <a:lstStyle/>
          <a:p>
            <a:pPr algn="ctr">
              <a:lnSpc>
                <a:spcPts val="9660"/>
              </a:lnSpc>
            </a:pPr>
            <a:r>
              <a:rPr lang="en-US" sz="6900">
                <a:solidFill>
                  <a:srgbClr val="FFEBDA"/>
                </a:solidFill>
                <a:latin typeface="Della Respira"/>
              </a:rPr>
              <a:t> Brainstorming</a:t>
            </a:r>
          </a:p>
        </p:txBody>
      </p:sp>
      <p:sp>
        <p:nvSpPr>
          <p:cNvPr name="Freeform 12" id="12"/>
          <p:cNvSpPr/>
          <p:nvPr/>
        </p:nvSpPr>
        <p:spPr>
          <a:xfrm flipH="false" flipV="false" rot="-5400000">
            <a:off x="19179003" y="2445886"/>
            <a:ext cx="456369" cy="4114800"/>
          </a:xfrm>
          <a:custGeom>
            <a:avLst/>
            <a:gdLst/>
            <a:ahLst/>
            <a:cxnLst/>
            <a:rect r="r" b="b" t="t" l="l"/>
            <a:pathLst>
              <a:path h="4114800" w="456369">
                <a:moveTo>
                  <a:pt x="0" y="0"/>
                </a:moveTo>
                <a:lnTo>
                  <a:pt x="456369" y="0"/>
                </a:lnTo>
                <a:lnTo>
                  <a:pt x="456369"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3" id="13"/>
          <p:cNvSpPr txBox="true"/>
          <p:nvPr/>
        </p:nvSpPr>
        <p:spPr>
          <a:xfrm rot="0">
            <a:off x="632055" y="6135235"/>
            <a:ext cx="4411432" cy="2260601"/>
          </a:xfrm>
          <a:prstGeom prst="rect">
            <a:avLst/>
          </a:prstGeom>
        </p:spPr>
        <p:txBody>
          <a:bodyPr anchor="t" rtlCol="false" tIns="0" lIns="0" bIns="0" rIns="0">
            <a:spAutoFit/>
          </a:bodyPr>
          <a:lstStyle/>
          <a:p>
            <a:pPr algn="ctr">
              <a:lnSpc>
                <a:spcPts val="2450"/>
              </a:lnSpc>
            </a:pPr>
            <a:r>
              <a:rPr lang="en-US" sz="3500">
                <a:solidFill>
                  <a:srgbClr val="445748"/>
                </a:solidFill>
                <a:latin typeface="Midan"/>
              </a:rPr>
              <a:t>Collaborative brainstorming included older farmers, educated youth, and government officials</a:t>
            </a:r>
          </a:p>
          <a:p>
            <a:pPr algn="ctr">
              <a:lnSpc>
                <a:spcPts val="2450"/>
              </a:lnSpc>
            </a:pPr>
            <a:r>
              <a:rPr lang="en-US" sz="3500">
                <a:solidFill>
                  <a:srgbClr val="445748"/>
                </a:solidFill>
                <a:latin typeface="Midan"/>
              </a:rPr>
              <a:t>Analyze expenditure sheet findings, prioritizing challenges from previous tools.</a:t>
            </a:r>
          </a:p>
          <a:p>
            <a:pPr algn="ctr">
              <a:lnSpc>
                <a:spcPts val="2450"/>
              </a:lnSpc>
            </a:pPr>
          </a:p>
        </p:txBody>
      </p:sp>
      <p:sp>
        <p:nvSpPr>
          <p:cNvPr name="TextBox 14" id="14"/>
          <p:cNvSpPr txBox="true"/>
          <p:nvPr/>
        </p:nvSpPr>
        <p:spPr>
          <a:xfrm rot="0">
            <a:off x="5100638" y="6135235"/>
            <a:ext cx="3964248" cy="2260601"/>
          </a:xfrm>
          <a:prstGeom prst="rect">
            <a:avLst/>
          </a:prstGeom>
        </p:spPr>
        <p:txBody>
          <a:bodyPr anchor="t" rtlCol="false" tIns="0" lIns="0" bIns="0" rIns="0">
            <a:spAutoFit/>
          </a:bodyPr>
          <a:lstStyle/>
          <a:p>
            <a:pPr algn="ctr">
              <a:lnSpc>
                <a:spcPts val="2450"/>
              </a:lnSpc>
            </a:pPr>
            <a:r>
              <a:rPr lang="en-US" sz="3500">
                <a:solidFill>
                  <a:srgbClr val="445748"/>
                </a:solidFill>
                <a:latin typeface="Midan"/>
              </a:rPr>
              <a:t>Facilitated discussions, encouraging diverse perspectives and insights.</a:t>
            </a:r>
          </a:p>
          <a:p>
            <a:pPr algn="ctr">
              <a:lnSpc>
                <a:spcPts val="2450"/>
              </a:lnSpc>
            </a:pPr>
            <a:r>
              <a:rPr lang="en-US" sz="3500">
                <a:solidFill>
                  <a:srgbClr val="445748"/>
                </a:solidFill>
                <a:latin typeface="Midan"/>
              </a:rPr>
              <a:t>Collective prioritization of challenges to ensure comprehensive consideration.</a:t>
            </a:r>
          </a:p>
          <a:p>
            <a:pPr algn="ctr">
              <a:lnSpc>
                <a:spcPts val="2450"/>
              </a:lnSpc>
            </a:pPr>
          </a:p>
        </p:txBody>
      </p:sp>
      <p:sp>
        <p:nvSpPr>
          <p:cNvPr name="TextBox 15" id="15"/>
          <p:cNvSpPr txBox="true"/>
          <p:nvPr/>
        </p:nvSpPr>
        <p:spPr>
          <a:xfrm rot="0">
            <a:off x="9172575" y="6135235"/>
            <a:ext cx="3964248" cy="2260601"/>
          </a:xfrm>
          <a:prstGeom prst="rect">
            <a:avLst/>
          </a:prstGeom>
        </p:spPr>
        <p:txBody>
          <a:bodyPr anchor="t" rtlCol="false" tIns="0" lIns="0" bIns="0" rIns="0">
            <a:spAutoFit/>
          </a:bodyPr>
          <a:lstStyle/>
          <a:p>
            <a:pPr algn="ctr">
              <a:lnSpc>
                <a:spcPts val="2450"/>
              </a:lnSpc>
            </a:pPr>
            <a:r>
              <a:rPr lang="en-US" sz="3500">
                <a:solidFill>
                  <a:srgbClr val="445748"/>
                </a:solidFill>
                <a:latin typeface="Midan"/>
              </a:rPr>
              <a:t>Visual representation summarizing prioritized challenges.</a:t>
            </a:r>
          </a:p>
          <a:p>
            <a:pPr algn="ctr">
              <a:lnSpc>
                <a:spcPts val="2450"/>
              </a:lnSpc>
            </a:pPr>
            <a:r>
              <a:rPr lang="en-US" sz="3500">
                <a:solidFill>
                  <a:srgbClr val="445748"/>
                </a:solidFill>
                <a:latin typeface="Midan"/>
              </a:rPr>
              <a:t>Efficient tool for capturing consensus from diverse stakeholders.</a:t>
            </a:r>
          </a:p>
          <a:p>
            <a:pPr algn="ctr">
              <a:lnSpc>
                <a:spcPts val="2450"/>
              </a:lnSpc>
            </a:pPr>
          </a:p>
        </p:txBody>
      </p:sp>
      <p:sp>
        <p:nvSpPr>
          <p:cNvPr name="TextBox 16" id="16"/>
          <p:cNvSpPr txBox="true"/>
          <p:nvPr/>
        </p:nvSpPr>
        <p:spPr>
          <a:xfrm rot="0">
            <a:off x="13244512" y="6135235"/>
            <a:ext cx="3964248" cy="2260601"/>
          </a:xfrm>
          <a:prstGeom prst="rect">
            <a:avLst/>
          </a:prstGeom>
        </p:spPr>
        <p:txBody>
          <a:bodyPr anchor="t" rtlCol="false" tIns="0" lIns="0" bIns="0" rIns="0">
            <a:spAutoFit/>
          </a:bodyPr>
          <a:lstStyle/>
          <a:p>
            <a:pPr algn="ctr">
              <a:lnSpc>
                <a:spcPts val="2450"/>
              </a:lnSpc>
            </a:pPr>
            <a:r>
              <a:rPr lang="en-US" sz="3500">
                <a:solidFill>
                  <a:srgbClr val="445748"/>
                </a:solidFill>
                <a:latin typeface="Midan"/>
              </a:rPr>
              <a:t>Enhances collaboration, fostering a holistic understanding.</a:t>
            </a:r>
          </a:p>
          <a:p>
            <a:pPr algn="ctr">
              <a:lnSpc>
                <a:spcPts val="2450"/>
              </a:lnSpc>
            </a:pPr>
            <a:r>
              <a:rPr lang="en-US" sz="3500">
                <a:solidFill>
                  <a:srgbClr val="445748"/>
                </a:solidFill>
                <a:latin typeface="Midan"/>
              </a:rPr>
              <a:t>Facilitates consensus building and aids in effective decision-making.</a:t>
            </a:r>
          </a:p>
          <a:p>
            <a:pPr algn="ctr">
              <a:lnSpc>
                <a:spcPts val="2450"/>
              </a:lnSpc>
            </a:pPr>
          </a:p>
        </p:txBody>
      </p:sp>
      <p:sp>
        <p:nvSpPr>
          <p:cNvPr name="Freeform 17" id="17"/>
          <p:cNvSpPr/>
          <p:nvPr/>
        </p:nvSpPr>
        <p:spPr>
          <a:xfrm flipH="false" flipV="false" rot="0">
            <a:off x="1368195" y="5044506"/>
            <a:ext cx="3285258" cy="682442"/>
          </a:xfrm>
          <a:custGeom>
            <a:avLst/>
            <a:gdLst/>
            <a:ahLst/>
            <a:cxnLst/>
            <a:rect r="r" b="b" t="t" l="l"/>
            <a:pathLst>
              <a:path h="682442" w="3285258">
                <a:moveTo>
                  <a:pt x="0" y="0"/>
                </a:moveTo>
                <a:lnTo>
                  <a:pt x="3285258" y="0"/>
                </a:lnTo>
                <a:lnTo>
                  <a:pt x="3285258" y="682443"/>
                </a:lnTo>
                <a:lnTo>
                  <a:pt x="0" y="682443"/>
                </a:lnTo>
                <a:lnTo>
                  <a:pt x="0" y="0"/>
                </a:lnTo>
                <a:close/>
              </a:path>
            </a:pathLst>
          </a:custGeom>
          <a:blipFill>
            <a:blip r:embed="rId3"/>
            <a:stretch>
              <a:fillRect l="0" t="-158506" r="-515721" b="-1716301"/>
            </a:stretch>
          </a:blipFill>
          <a:ln w="38100" cap="rnd">
            <a:solidFill>
              <a:srgbClr val="607259"/>
            </a:solidFill>
            <a:prstDash val="solid"/>
            <a:round/>
          </a:ln>
        </p:spPr>
      </p:sp>
      <p:sp>
        <p:nvSpPr>
          <p:cNvPr name="TextBox 18" id="18"/>
          <p:cNvSpPr txBox="true"/>
          <p:nvPr/>
        </p:nvSpPr>
        <p:spPr>
          <a:xfrm rot="0">
            <a:off x="1889116" y="5217452"/>
            <a:ext cx="2243416" cy="431801"/>
          </a:xfrm>
          <a:prstGeom prst="rect">
            <a:avLst/>
          </a:prstGeom>
        </p:spPr>
        <p:txBody>
          <a:bodyPr anchor="t" rtlCol="false" tIns="0" lIns="0" bIns="0" rIns="0">
            <a:spAutoFit/>
          </a:bodyPr>
          <a:lstStyle/>
          <a:p>
            <a:pPr algn="ctr">
              <a:lnSpc>
                <a:spcPts val="2450"/>
              </a:lnSpc>
            </a:pPr>
            <a:r>
              <a:rPr lang="en-US" sz="3500">
                <a:solidFill>
                  <a:srgbClr val="FFEBDA"/>
                </a:solidFill>
                <a:latin typeface="Midan"/>
              </a:rPr>
              <a:t>OBJECTIVE</a:t>
            </a:r>
          </a:p>
        </p:txBody>
      </p:sp>
      <p:sp>
        <p:nvSpPr>
          <p:cNvPr name="Freeform 19" id="19"/>
          <p:cNvSpPr/>
          <p:nvPr/>
        </p:nvSpPr>
        <p:spPr>
          <a:xfrm flipH="false" flipV="false" rot="0">
            <a:off x="5440132" y="5044506"/>
            <a:ext cx="3285258" cy="682442"/>
          </a:xfrm>
          <a:custGeom>
            <a:avLst/>
            <a:gdLst/>
            <a:ahLst/>
            <a:cxnLst/>
            <a:rect r="r" b="b" t="t" l="l"/>
            <a:pathLst>
              <a:path h="682442" w="3285258">
                <a:moveTo>
                  <a:pt x="0" y="0"/>
                </a:moveTo>
                <a:lnTo>
                  <a:pt x="3285258" y="0"/>
                </a:lnTo>
                <a:lnTo>
                  <a:pt x="3285258" y="682443"/>
                </a:lnTo>
                <a:lnTo>
                  <a:pt x="0" y="682443"/>
                </a:lnTo>
                <a:lnTo>
                  <a:pt x="0" y="0"/>
                </a:lnTo>
                <a:close/>
              </a:path>
            </a:pathLst>
          </a:custGeom>
          <a:blipFill>
            <a:blip r:embed="rId3"/>
            <a:stretch>
              <a:fillRect l="0" t="-158506" r="-515721" b="-1716301"/>
            </a:stretch>
          </a:blipFill>
          <a:ln w="38100" cap="rnd">
            <a:solidFill>
              <a:srgbClr val="607259"/>
            </a:solidFill>
            <a:prstDash val="solid"/>
            <a:round/>
          </a:ln>
        </p:spPr>
      </p:sp>
      <p:sp>
        <p:nvSpPr>
          <p:cNvPr name="TextBox 20" id="20"/>
          <p:cNvSpPr txBox="true"/>
          <p:nvPr/>
        </p:nvSpPr>
        <p:spPr>
          <a:xfrm rot="0">
            <a:off x="5961053" y="5217452"/>
            <a:ext cx="2243416" cy="431801"/>
          </a:xfrm>
          <a:prstGeom prst="rect">
            <a:avLst/>
          </a:prstGeom>
        </p:spPr>
        <p:txBody>
          <a:bodyPr anchor="t" rtlCol="false" tIns="0" lIns="0" bIns="0" rIns="0">
            <a:spAutoFit/>
          </a:bodyPr>
          <a:lstStyle/>
          <a:p>
            <a:pPr algn="ctr">
              <a:lnSpc>
                <a:spcPts val="2450"/>
              </a:lnSpc>
            </a:pPr>
            <a:r>
              <a:rPr lang="en-US" sz="3500">
                <a:solidFill>
                  <a:srgbClr val="FFEBDA"/>
                </a:solidFill>
                <a:latin typeface="Midan"/>
              </a:rPr>
              <a:t>PROCESS</a:t>
            </a:r>
          </a:p>
        </p:txBody>
      </p:sp>
      <p:sp>
        <p:nvSpPr>
          <p:cNvPr name="Freeform 21" id="21"/>
          <p:cNvSpPr/>
          <p:nvPr/>
        </p:nvSpPr>
        <p:spPr>
          <a:xfrm flipH="false" flipV="false" rot="0">
            <a:off x="9512070" y="5044506"/>
            <a:ext cx="3285258" cy="682442"/>
          </a:xfrm>
          <a:custGeom>
            <a:avLst/>
            <a:gdLst/>
            <a:ahLst/>
            <a:cxnLst/>
            <a:rect r="r" b="b" t="t" l="l"/>
            <a:pathLst>
              <a:path h="682442" w="3285258">
                <a:moveTo>
                  <a:pt x="0" y="0"/>
                </a:moveTo>
                <a:lnTo>
                  <a:pt x="3285258" y="0"/>
                </a:lnTo>
                <a:lnTo>
                  <a:pt x="3285258" y="682443"/>
                </a:lnTo>
                <a:lnTo>
                  <a:pt x="0" y="682443"/>
                </a:lnTo>
                <a:lnTo>
                  <a:pt x="0" y="0"/>
                </a:lnTo>
                <a:close/>
              </a:path>
            </a:pathLst>
          </a:custGeom>
          <a:blipFill>
            <a:blip r:embed="rId3"/>
            <a:stretch>
              <a:fillRect l="0" t="-158506" r="-515721" b="-1716301"/>
            </a:stretch>
          </a:blipFill>
          <a:ln w="38100" cap="rnd">
            <a:solidFill>
              <a:srgbClr val="607259"/>
            </a:solidFill>
            <a:prstDash val="solid"/>
            <a:round/>
          </a:ln>
        </p:spPr>
      </p:sp>
      <p:sp>
        <p:nvSpPr>
          <p:cNvPr name="TextBox 22" id="22"/>
          <p:cNvSpPr txBox="true"/>
          <p:nvPr/>
        </p:nvSpPr>
        <p:spPr>
          <a:xfrm rot="0">
            <a:off x="10032991" y="5217452"/>
            <a:ext cx="2243416" cy="431801"/>
          </a:xfrm>
          <a:prstGeom prst="rect">
            <a:avLst/>
          </a:prstGeom>
        </p:spPr>
        <p:txBody>
          <a:bodyPr anchor="t" rtlCol="false" tIns="0" lIns="0" bIns="0" rIns="0">
            <a:spAutoFit/>
          </a:bodyPr>
          <a:lstStyle/>
          <a:p>
            <a:pPr algn="ctr">
              <a:lnSpc>
                <a:spcPts val="2450"/>
              </a:lnSpc>
            </a:pPr>
            <a:r>
              <a:rPr lang="en-US" sz="3500">
                <a:solidFill>
                  <a:srgbClr val="FFEBDA"/>
                </a:solidFill>
                <a:latin typeface="Midan"/>
              </a:rPr>
              <a:t>KUMO DIAGRAM </a:t>
            </a:r>
          </a:p>
        </p:txBody>
      </p:sp>
      <p:sp>
        <p:nvSpPr>
          <p:cNvPr name="Freeform 23" id="23"/>
          <p:cNvSpPr/>
          <p:nvPr/>
        </p:nvSpPr>
        <p:spPr>
          <a:xfrm flipH="false" flipV="false" rot="0">
            <a:off x="13584007" y="5044506"/>
            <a:ext cx="3285258" cy="682442"/>
          </a:xfrm>
          <a:custGeom>
            <a:avLst/>
            <a:gdLst/>
            <a:ahLst/>
            <a:cxnLst/>
            <a:rect r="r" b="b" t="t" l="l"/>
            <a:pathLst>
              <a:path h="682442" w="3285258">
                <a:moveTo>
                  <a:pt x="0" y="0"/>
                </a:moveTo>
                <a:lnTo>
                  <a:pt x="3285258" y="0"/>
                </a:lnTo>
                <a:lnTo>
                  <a:pt x="3285258" y="682443"/>
                </a:lnTo>
                <a:lnTo>
                  <a:pt x="0" y="682443"/>
                </a:lnTo>
                <a:lnTo>
                  <a:pt x="0" y="0"/>
                </a:lnTo>
                <a:close/>
              </a:path>
            </a:pathLst>
          </a:custGeom>
          <a:blipFill>
            <a:blip r:embed="rId3"/>
            <a:stretch>
              <a:fillRect l="0" t="-158506" r="-515721" b="-1716301"/>
            </a:stretch>
          </a:blipFill>
          <a:ln w="38100" cap="rnd">
            <a:solidFill>
              <a:srgbClr val="607259"/>
            </a:solidFill>
            <a:prstDash val="solid"/>
            <a:round/>
          </a:ln>
        </p:spPr>
      </p:sp>
      <p:sp>
        <p:nvSpPr>
          <p:cNvPr name="TextBox 24" id="24"/>
          <p:cNvSpPr txBox="true"/>
          <p:nvPr/>
        </p:nvSpPr>
        <p:spPr>
          <a:xfrm rot="0">
            <a:off x="14104928" y="5217452"/>
            <a:ext cx="2243416" cy="431801"/>
          </a:xfrm>
          <a:prstGeom prst="rect">
            <a:avLst/>
          </a:prstGeom>
        </p:spPr>
        <p:txBody>
          <a:bodyPr anchor="t" rtlCol="false" tIns="0" lIns="0" bIns="0" rIns="0">
            <a:spAutoFit/>
          </a:bodyPr>
          <a:lstStyle/>
          <a:p>
            <a:pPr algn="ctr">
              <a:lnSpc>
                <a:spcPts val="2450"/>
              </a:lnSpc>
            </a:pPr>
            <a:r>
              <a:rPr lang="en-US" sz="3500">
                <a:solidFill>
                  <a:srgbClr val="FFEBDA"/>
                </a:solidFill>
                <a:latin typeface="Midan"/>
              </a:rPr>
              <a:t>SIGNIFICANCE</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0" y="18288000"/>
                </a:moveTo>
                <a:lnTo>
                  <a:pt x="0" y="0"/>
                </a:lnTo>
                <a:lnTo>
                  <a:pt x="10287000" y="0"/>
                </a:lnTo>
                <a:lnTo>
                  <a:pt x="10287000" y="18288000"/>
                </a:lnTo>
                <a:lnTo>
                  <a:pt x="0" y="18288000"/>
                </a:lnTo>
                <a:close/>
              </a:path>
            </a:pathLst>
          </a:custGeom>
          <a:blipFill>
            <a:blip r:embed="rId2"/>
            <a:stretch>
              <a:fillRect l="-86257" t="-19846" r="0" b="-19846"/>
            </a:stretch>
          </a:blipFill>
        </p:spPr>
      </p:sp>
      <p:sp>
        <p:nvSpPr>
          <p:cNvPr name="Freeform 3" id="3"/>
          <p:cNvSpPr/>
          <p:nvPr/>
        </p:nvSpPr>
        <p:spPr>
          <a:xfrm flipH="false" flipV="false" rot="0">
            <a:off x="0" y="738342"/>
            <a:ext cx="18288000" cy="1894295"/>
          </a:xfrm>
          <a:custGeom>
            <a:avLst/>
            <a:gdLst/>
            <a:ahLst/>
            <a:cxnLst/>
            <a:rect r="r" b="b" t="t" l="l"/>
            <a:pathLst>
              <a:path h="1894295" w="18288000">
                <a:moveTo>
                  <a:pt x="0" y="0"/>
                </a:moveTo>
                <a:lnTo>
                  <a:pt x="18288000" y="0"/>
                </a:lnTo>
                <a:lnTo>
                  <a:pt x="18288000" y="1894295"/>
                </a:lnTo>
                <a:lnTo>
                  <a:pt x="0" y="1894295"/>
                </a:lnTo>
                <a:lnTo>
                  <a:pt x="0" y="0"/>
                </a:lnTo>
                <a:close/>
              </a:path>
            </a:pathLst>
          </a:custGeom>
          <a:blipFill>
            <a:blip r:embed="rId3"/>
            <a:stretch>
              <a:fillRect l="0" t="0" r="0" b="-543214"/>
            </a:stretch>
          </a:blipFill>
        </p:spPr>
      </p:sp>
      <p:sp>
        <p:nvSpPr>
          <p:cNvPr name="Freeform 4" id="4"/>
          <p:cNvSpPr/>
          <p:nvPr/>
        </p:nvSpPr>
        <p:spPr>
          <a:xfrm flipH="false" flipV="false" rot="0">
            <a:off x="14374732" y="1233673"/>
            <a:ext cx="1191841" cy="903632"/>
          </a:xfrm>
          <a:custGeom>
            <a:avLst/>
            <a:gdLst/>
            <a:ahLst/>
            <a:cxnLst/>
            <a:rect r="r" b="b" t="t" l="l"/>
            <a:pathLst>
              <a:path h="903632" w="1191841">
                <a:moveTo>
                  <a:pt x="0" y="0"/>
                </a:moveTo>
                <a:lnTo>
                  <a:pt x="1191841" y="0"/>
                </a:lnTo>
                <a:lnTo>
                  <a:pt x="1191841" y="903633"/>
                </a:lnTo>
                <a:lnTo>
                  <a:pt x="0" y="90363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true" flipV="false" rot="0">
            <a:off x="2837771" y="1233673"/>
            <a:ext cx="1191841" cy="903632"/>
          </a:xfrm>
          <a:custGeom>
            <a:avLst/>
            <a:gdLst/>
            <a:ahLst/>
            <a:cxnLst/>
            <a:rect r="r" b="b" t="t" l="l"/>
            <a:pathLst>
              <a:path h="903632" w="1191841">
                <a:moveTo>
                  <a:pt x="1191842" y="0"/>
                </a:moveTo>
                <a:lnTo>
                  <a:pt x="0" y="0"/>
                </a:lnTo>
                <a:lnTo>
                  <a:pt x="0" y="903633"/>
                </a:lnTo>
                <a:lnTo>
                  <a:pt x="1191842" y="903633"/>
                </a:lnTo>
                <a:lnTo>
                  <a:pt x="1191842"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5400000">
            <a:off x="-1347372" y="2445886"/>
            <a:ext cx="456369" cy="4114800"/>
          </a:xfrm>
          <a:custGeom>
            <a:avLst/>
            <a:gdLst/>
            <a:ahLst/>
            <a:cxnLst/>
            <a:rect r="r" b="b" t="t" l="l"/>
            <a:pathLst>
              <a:path h="4114800" w="456369">
                <a:moveTo>
                  <a:pt x="0" y="0"/>
                </a:moveTo>
                <a:lnTo>
                  <a:pt x="456369" y="0"/>
                </a:lnTo>
                <a:lnTo>
                  <a:pt x="456369"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5400000">
            <a:off x="2757903" y="2445886"/>
            <a:ext cx="456369" cy="4114800"/>
          </a:xfrm>
          <a:custGeom>
            <a:avLst/>
            <a:gdLst/>
            <a:ahLst/>
            <a:cxnLst/>
            <a:rect r="r" b="b" t="t" l="l"/>
            <a:pathLst>
              <a:path h="4114800" w="456369">
                <a:moveTo>
                  <a:pt x="0" y="0"/>
                </a:moveTo>
                <a:lnTo>
                  <a:pt x="456369" y="0"/>
                </a:lnTo>
                <a:lnTo>
                  <a:pt x="456369"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5400000">
            <a:off x="6863178" y="2445886"/>
            <a:ext cx="456369" cy="4114800"/>
          </a:xfrm>
          <a:custGeom>
            <a:avLst/>
            <a:gdLst/>
            <a:ahLst/>
            <a:cxnLst/>
            <a:rect r="r" b="b" t="t" l="l"/>
            <a:pathLst>
              <a:path h="4114800" w="456369">
                <a:moveTo>
                  <a:pt x="0" y="0"/>
                </a:moveTo>
                <a:lnTo>
                  <a:pt x="456369" y="0"/>
                </a:lnTo>
                <a:lnTo>
                  <a:pt x="456369"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5400000">
            <a:off x="10968453" y="2445886"/>
            <a:ext cx="456369" cy="4114800"/>
          </a:xfrm>
          <a:custGeom>
            <a:avLst/>
            <a:gdLst/>
            <a:ahLst/>
            <a:cxnLst/>
            <a:rect r="r" b="b" t="t" l="l"/>
            <a:pathLst>
              <a:path h="4114800" w="456369">
                <a:moveTo>
                  <a:pt x="0" y="0"/>
                </a:moveTo>
                <a:lnTo>
                  <a:pt x="456369" y="0"/>
                </a:lnTo>
                <a:lnTo>
                  <a:pt x="456369"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0" id="10"/>
          <p:cNvSpPr/>
          <p:nvPr/>
        </p:nvSpPr>
        <p:spPr>
          <a:xfrm flipH="false" flipV="false" rot="-5400000">
            <a:off x="15073728" y="2445886"/>
            <a:ext cx="456369" cy="4114800"/>
          </a:xfrm>
          <a:custGeom>
            <a:avLst/>
            <a:gdLst/>
            <a:ahLst/>
            <a:cxnLst/>
            <a:rect r="r" b="b" t="t" l="l"/>
            <a:pathLst>
              <a:path h="4114800" w="456369">
                <a:moveTo>
                  <a:pt x="0" y="0"/>
                </a:moveTo>
                <a:lnTo>
                  <a:pt x="456369" y="0"/>
                </a:lnTo>
                <a:lnTo>
                  <a:pt x="456369"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1" id="11"/>
          <p:cNvSpPr txBox="true"/>
          <p:nvPr/>
        </p:nvSpPr>
        <p:spPr>
          <a:xfrm rot="0">
            <a:off x="1175831" y="1030175"/>
            <a:ext cx="15778107" cy="1177280"/>
          </a:xfrm>
          <a:prstGeom prst="rect">
            <a:avLst/>
          </a:prstGeom>
        </p:spPr>
        <p:txBody>
          <a:bodyPr anchor="t" rtlCol="false" tIns="0" lIns="0" bIns="0" rIns="0">
            <a:spAutoFit/>
          </a:bodyPr>
          <a:lstStyle/>
          <a:p>
            <a:pPr algn="ctr">
              <a:lnSpc>
                <a:spcPts val="9660"/>
              </a:lnSpc>
            </a:pPr>
            <a:r>
              <a:rPr lang="en-US" sz="6900">
                <a:solidFill>
                  <a:srgbClr val="FFEBDA"/>
                </a:solidFill>
                <a:latin typeface="Della Respira"/>
              </a:rPr>
              <a:t> Identified Challenges</a:t>
            </a:r>
          </a:p>
        </p:txBody>
      </p:sp>
      <p:sp>
        <p:nvSpPr>
          <p:cNvPr name="Freeform 12" id="12"/>
          <p:cNvSpPr/>
          <p:nvPr/>
        </p:nvSpPr>
        <p:spPr>
          <a:xfrm flipH="false" flipV="false" rot="-5400000">
            <a:off x="19179003" y="2445886"/>
            <a:ext cx="456369" cy="4114800"/>
          </a:xfrm>
          <a:custGeom>
            <a:avLst/>
            <a:gdLst/>
            <a:ahLst/>
            <a:cxnLst/>
            <a:rect r="r" b="b" t="t" l="l"/>
            <a:pathLst>
              <a:path h="4114800" w="456369">
                <a:moveTo>
                  <a:pt x="0" y="0"/>
                </a:moveTo>
                <a:lnTo>
                  <a:pt x="456369" y="0"/>
                </a:lnTo>
                <a:lnTo>
                  <a:pt x="456369"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3" id="13"/>
          <p:cNvSpPr txBox="true"/>
          <p:nvPr/>
        </p:nvSpPr>
        <p:spPr>
          <a:xfrm rot="0">
            <a:off x="632055" y="6135235"/>
            <a:ext cx="4411432" cy="2565401"/>
          </a:xfrm>
          <a:prstGeom prst="rect">
            <a:avLst/>
          </a:prstGeom>
        </p:spPr>
        <p:txBody>
          <a:bodyPr anchor="t" rtlCol="false" tIns="0" lIns="0" bIns="0" rIns="0">
            <a:spAutoFit/>
          </a:bodyPr>
          <a:lstStyle/>
          <a:p>
            <a:pPr algn="ctr" marL="755652" indent="-377826" lvl="1">
              <a:lnSpc>
                <a:spcPts val="2450"/>
              </a:lnSpc>
              <a:buFont typeface="Arial"/>
              <a:buChar char="•"/>
            </a:pPr>
            <a:r>
              <a:rPr lang="en-US" sz="3500">
                <a:solidFill>
                  <a:srgbClr val="445748"/>
                </a:solidFill>
                <a:latin typeface="Midan"/>
              </a:rPr>
              <a:t>Despite efforts, open defecation remains a widespread and persistent challenge.</a:t>
            </a:r>
          </a:p>
          <a:p>
            <a:pPr algn="ctr" marL="755652" indent="-377826" lvl="1">
              <a:lnSpc>
                <a:spcPts val="2450"/>
              </a:lnSpc>
              <a:buFont typeface="Arial"/>
              <a:buChar char="•"/>
            </a:pPr>
            <a:r>
              <a:rPr lang="en-US" sz="3500">
                <a:solidFill>
                  <a:srgbClr val="445748"/>
                </a:solidFill>
                <a:latin typeface="Midan"/>
              </a:rPr>
              <a:t>Cultural norms and behavioral factors contribute to the prevalence.</a:t>
            </a:r>
          </a:p>
          <a:p>
            <a:pPr algn="ctr">
              <a:lnSpc>
                <a:spcPts val="2450"/>
              </a:lnSpc>
            </a:pPr>
          </a:p>
        </p:txBody>
      </p:sp>
      <p:sp>
        <p:nvSpPr>
          <p:cNvPr name="TextBox 14" id="14"/>
          <p:cNvSpPr txBox="true"/>
          <p:nvPr/>
        </p:nvSpPr>
        <p:spPr>
          <a:xfrm rot="0">
            <a:off x="5100638" y="6135235"/>
            <a:ext cx="3964248" cy="2870201"/>
          </a:xfrm>
          <a:prstGeom prst="rect">
            <a:avLst/>
          </a:prstGeom>
        </p:spPr>
        <p:txBody>
          <a:bodyPr anchor="t" rtlCol="false" tIns="0" lIns="0" bIns="0" rIns="0">
            <a:spAutoFit/>
          </a:bodyPr>
          <a:lstStyle/>
          <a:p>
            <a:pPr algn="ctr" marL="755652" indent="-377826" lvl="1">
              <a:lnSpc>
                <a:spcPts val="2450"/>
              </a:lnSpc>
              <a:buFont typeface="Arial"/>
              <a:buChar char="•"/>
            </a:pPr>
            <a:r>
              <a:rPr lang="en-US" sz="3500">
                <a:solidFill>
                  <a:srgbClr val="445748"/>
                </a:solidFill>
                <a:latin typeface="Midan"/>
              </a:rPr>
              <a:t>Waste management emerges consistently as a shared challenge.</a:t>
            </a:r>
          </a:p>
          <a:p>
            <a:pPr algn="ctr" marL="755652" indent="-377826" lvl="1">
              <a:lnSpc>
                <a:spcPts val="2450"/>
              </a:lnSpc>
              <a:buFont typeface="Arial"/>
              <a:buChar char="•"/>
            </a:pPr>
            <a:r>
              <a:rPr lang="en-US" sz="3500">
                <a:solidFill>
                  <a:srgbClr val="445748"/>
                </a:solidFill>
                <a:latin typeface="Midan"/>
              </a:rPr>
              <a:t>Lack of effective systems and awareness contributes to improper waste disposal.</a:t>
            </a:r>
          </a:p>
          <a:p>
            <a:pPr algn="ctr">
              <a:lnSpc>
                <a:spcPts val="2450"/>
              </a:lnSpc>
            </a:pPr>
            <a:r>
              <a:rPr lang="en-US" sz="3500">
                <a:solidFill>
                  <a:srgbClr val="445748"/>
                </a:solidFill>
                <a:latin typeface="Midan"/>
              </a:rPr>
              <a:t>.</a:t>
            </a:r>
          </a:p>
          <a:p>
            <a:pPr algn="ctr">
              <a:lnSpc>
                <a:spcPts val="2450"/>
              </a:lnSpc>
            </a:pPr>
          </a:p>
        </p:txBody>
      </p:sp>
      <p:sp>
        <p:nvSpPr>
          <p:cNvPr name="TextBox 15" id="15"/>
          <p:cNvSpPr txBox="true"/>
          <p:nvPr/>
        </p:nvSpPr>
        <p:spPr>
          <a:xfrm rot="0">
            <a:off x="8833080" y="6135235"/>
            <a:ext cx="3964248" cy="2870201"/>
          </a:xfrm>
          <a:prstGeom prst="rect">
            <a:avLst/>
          </a:prstGeom>
        </p:spPr>
        <p:txBody>
          <a:bodyPr anchor="t" rtlCol="false" tIns="0" lIns="0" bIns="0" rIns="0">
            <a:spAutoFit/>
          </a:bodyPr>
          <a:lstStyle/>
          <a:p>
            <a:pPr algn="ctr" marL="755652" indent="-377826" lvl="1">
              <a:lnSpc>
                <a:spcPts val="2450"/>
              </a:lnSpc>
              <a:buFont typeface="Arial"/>
              <a:buChar char="•"/>
            </a:pPr>
            <a:r>
              <a:rPr lang="en-US" sz="3500">
                <a:solidFill>
                  <a:srgbClr val="445748"/>
                </a:solidFill>
                <a:latin typeface="Midan"/>
              </a:rPr>
              <a:t>The Seasonal Calendar highlights health risks during specific seasons.</a:t>
            </a:r>
          </a:p>
          <a:p>
            <a:pPr algn="ctr" marL="755652" indent="-377826" lvl="1">
              <a:lnSpc>
                <a:spcPts val="2450"/>
              </a:lnSpc>
              <a:buFont typeface="Arial"/>
              <a:buChar char="•"/>
            </a:pPr>
            <a:r>
              <a:rPr lang="en-US" sz="3500">
                <a:solidFill>
                  <a:srgbClr val="445748"/>
                </a:solidFill>
                <a:latin typeface="Midan"/>
              </a:rPr>
              <a:t>Poor sanitation practices during the rainy season contribute to heightened health issues.</a:t>
            </a:r>
          </a:p>
          <a:p>
            <a:pPr algn="ctr">
              <a:lnSpc>
                <a:spcPts val="2450"/>
              </a:lnSpc>
            </a:pPr>
          </a:p>
          <a:p>
            <a:pPr algn="ctr">
              <a:lnSpc>
                <a:spcPts val="2450"/>
              </a:lnSpc>
            </a:pPr>
          </a:p>
        </p:txBody>
      </p:sp>
      <p:sp>
        <p:nvSpPr>
          <p:cNvPr name="TextBox 16" id="16"/>
          <p:cNvSpPr txBox="true"/>
          <p:nvPr/>
        </p:nvSpPr>
        <p:spPr>
          <a:xfrm rot="0">
            <a:off x="13244512" y="6135235"/>
            <a:ext cx="3964248" cy="3479801"/>
          </a:xfrm>
          <a:prstGeom prst="rect">
            <a:avLst/>
          </a:prstGeom>
        </p:spPr>
        <p:txBody>
          <a:bodyPr anchor="t" rtlCol="false" tIns="0" lIns="0" bIns="0" rIns="0">
            <a:spAutoFit/>
          </a:bodyPr>
          <a:lstStyle/>
          <a:p>
            <a:pPr algn="ctr" marL="755652" indent="-377826" lvl="1">
              <a:lnSpc>
                <a:spcPts val="2450"/>
              </a:lnSpc>
              <a:buFont typeface="Arial"/>
              <a:buChar char="•"/>
            </a:pPr>
            <a:r>
              <a:rPr lang="en-US" sz="3500">
                <a:solidFill>
                  <a:srgbClr val="445748"/>
                </a:solidFill>
                <a:latin typeface="Midan"/>
              </a:rPr>
              <a:t>Limited technological adoption in certain communities hinders the implementation of ICT-driven solutions.</a:t>
            </a:r>
          </a:p>
          <a:p>
            <a:pPr algn="ctr" marL="755652" indent="-377826" lvl="1">
              <a:lnSpc>
                <a:spcPts val="2450"/>
              </a:lnSpc>
              <a:buFont typeface="Arial"/>
              <a:buChar char="•"/>
            </a:pPr>
            <a:r>
              <a:rPr lang="en-US" sz="3500">
                <a:solidFill>
                  <a:srgbClr val="445748"/>
                </a:solidFill>
                <a:latin typeface="Midan"/>
              </a:rPr>
              <a:t>Bridging the digital divide is crucial for successful technology-based interventions.</a:t>
            </a:r>
          </a:p>
          <a:p>
            <a:pPr algn="ctr">
              <a:lnSpc>
                <a:spcPts val="2450"/>
              </a:lnSpc>
            </a:pPr>
          </a:p>
          <a:p>
            <a:pPr algn="ctr">
              <a:lnSpc>
                <a:spcPts val="2450"/>
              </a:lnSpc>
            </a:pPr>
          </a:p>
        </p:txBody>
      </p:sp>
      <p:sp>
        <p:nvSpPr>
          <p:cNvPr name="Freeform 17" id="17"/>
          <p:cNvSpPr/>
          <p:nvPr/>
        </p:nvSpPr>
        <p:spPr>
          <a:xfrm flipH="false" flipV="false" rot="0">
            <a:off x="1368195" y="5044506"/>
            <a:ext cx="3285258" cy="682442"/>
          </a:xfrm>
          <a:custGeom>
            <a:avLst/>
            <a:gdLst/>
            <a:ahLst/>
            <a:cxnLst/>
            <a:rect r="r" b="b" t="t" l="l"/>
            <a:pathLst>
              <a:path h="682442" w="3285258">
                <a:moveTo>
                  <a:pt x="0" y="0"/>
                </a:moveTo>
                <a:lnTo>
                  <a:pt x="3285258" y="0"/>
                </a:lnTo>
                <a:lnTo>
                  <a:pt x="3285258" y="682443"/>
                </a:lnTo>
                <a:lnTo>
                  <a:pt x="0" y="682443"/>
                </a:lnTo>
                <a:lnTo>
                  <a:pt x="0" y="0"/>
                </a:lnTo>
                <a:close/>
              </a:path>
            </a:pathLst>
          </a:custGeom>
          <a:blipFill>
            <a:blip r:embed="rId3"/>
            <a:stretch>
              <a:fillRect l="0" t="-158506" r="-515721" b="-1716301"/>
            </a:stretch>
          </a:blipFill>
          <a:ln w="38100" cap="rnd">
            <a:solidFill>
              <a:srgbClr val="607259"/>
            </a:solidFill>
            <a:prstDash val="solid"/>
            <a:round/>
          </a:ln>
        </p:spPr>
      </p:sp>
      <p:sp>
        <p:nvSpPr>
          <p:cNvPr name="TextBox 18" id="18"/>
          <p:cNvSpPr txBox="true"/>
          <p:nvPr/>
        </p:nvSpPr>
        <p:spPr>
          <a:xfrm rot="0">
            <a:off x="1630603" y="5238750"/>
            <a:ext cx="2760441" cy="431801"/>
          </a:xfrm>
          <a:prstGeom prst="rect">
            <a:avLst/>
          </a:prstGeom>
        </p:spPr>
        <p:txBody>
          <a:bodyPr anchor="t" rtlCol="false" tIns="0" lIns="0" bIns="0" rIns="0">
            <a:spAutoFit/>
          </a:bodyPr>
          <a:lstStyle/>
          <a:p>
            <a:pPr algn="ctr">
              <a:lnSpc>
                <a:spcPts val="2450"/>
              </a:lnSpc>
            </a:pPr>
            <a:r>
              <a:rPr lang="en-US" sz="3500">
                <a:solidFill>
                  <a:srgbClr val="FFEBDA"/>
                </a:solidFill>
                <a:latin typeface="Midan Semi-Bold"/>
              </a:rPr>
              <a:t>OPEN DEFECATION</a:t>
            </a:r>
          </a:p>
        </p:txBody>
      </p:sp>
      <p:sp>
        <p:nvSpPr>
          <p:cNvPr name="Freeform 19" id="19"/>
          <p:cNvSpPr/>
          <p:nvPr/>
        </p:nvSpPr>
        <p:spPr>
          <a:xfrm flipH="false" flipV="false" rot="0">
            <a:off x="5440132" y="5044506"/>
            <a:ext cx="3285258" cy="682442"/>
          </a:xfrm>
          <a:custGeom>
            <a:avLst/>
            <a:gdLst/>
            <a:ahLst/>
            <a:cxnLst/>
            <a:rect r="r" b="b" t="t" l="l"/>
            <a:pathLst>
              <a:path h="682442" w="3285258">
                <a:moveTo>
                  <a:pt x="0" y="0"/>
                </a:moveTo>
                <a:lnTo>
                  <a:pt x="3285258" y="0"/>
                </a:lnTo>
                <a:lnTo>
                  <a:pt x="3285258" y="682443"/>
                </a:lnTo>
                <a:lnTo>
                  <a:pt x="0" y="682443"/>
                </a:lnTo>
                <a:lnTo>
                  <a:pt x="0" y="0"/>
                </a:lnTo>
                <a:close/>
              </a:path>
            </a:pathLst>
          </a:custGeom>
          <a:blipFill>
            <a:blip r:embed="rId3"/>
            <a:stretch>
              <a:fillRect l="0" t="-158506" r="-515721" b="-1716301"/>
            </a:stretch>
          </a:blipFill>
          <a:ln w="38100" cap="rnd">
            <a:solidFill>
              <a:srgbClr val="607259"/>
            </a:solidFill>
            <a:prstDash val="solid"/>
            <a:round/>
          </a:ln>
        </p:spPr>
      </p:sp>
      <p:sp>
        <p:nvSpPr>
          <p:cNvPr name="TextBox 20" id="20"/>
          <p:cNvSpPr txBox="true"/>
          <p:nvPr/>
        </p:nvSpPr>
        <p:spPr>
          <a:xfrm rot="0">
            <a:off x="5440132" y="5217452"/>
            <a:ext cx="3103832" cy="431801"/>
          </a:xfrm>
          <a:prstGeom prst="rect">
            <a:avLst/>
          </a:prstGeom>
        </p:spPr>
        <p:txBody>
          <a:bodyPr anchor="t" rtlCol="false" tIns="0" lIns="0" bIns="0" rIns="0">
            <a:spAutoFit/>
          </a:bodyPr>
          <a:lstStyle/>
          <a:p>
            <a:pPr algn="ctr">
              <a:lnSpc>
                <a:spcPts val="2450"/>
              </a:lnSpc>
            </a:pPr>
            <a:r>
              <a:rPr lang="en-US" sz="3500">
                <a:solidFill>
                  <a:srgbClr val="FFEBDA"/>
                </a:solidFill>
                <a:latin typeface="Midan"/>
              </a:rPr>
              <a:t>WASTE MANAGEMENT</a:t>
            </a:r>
          </a:p>
        </p:txBody>
      </p:sp>
      <p:sp>
        <p:nvSpPr>
          <p:cNvPr name="Freeform 21" id="21"/>
          <p:cNvSpPr/>
          <p:nvPr/>
        </p:nvSpPr>
        <p:spPr>
          <a:xfrm flipH="false" flipV="false" rot="0">
            <a:off x="9512070" y="5044506"/>
            <a:ext cx="3285258" cy="682442"/>
          </a:xfrm>
          <a:custGeom>
            <a:avLst/>
            <a:gdLst/>
            <a:ahLst/>
            <a:cxnLst/>
            <a:rect r="r" b="b" t="t" l="l"/>
            <a:pathLst>
              <a:path h="682442" w="3285258">
                <a:moveTo>
                  <a:pt x="0" y="0"/>
                </a:moveTo>
                <a:lnTo>
                  <a:pt x="3285258" y="0"/>
                </a:lnTo>
                <a:lnTo>
                  <a:pt x="3285258" y="682443"/>
                </a:lnTo>
                <a:lnTo>
                  <a:pt x="0" y="682443"/>
                </a:lnTo>
                <a:lnTo>
                  <a:pt x="0" y="0"/>
                </a:lnTo>
                <a:close/>
              </a:path>
            </a:pathLst>
          </a:custGeom>
          <a:blipFill>
            <a:blip r:embed="rId3"/>
            <a:stretch>
              <a:fillRect l="0" t="-158506" r="-515721" b="-1716301"/>
            </a:stretch>
          </a:blipFill>
          <a:ln w="38100" cap="rnd">
            <a:solidFill>
              <a:srgbClr val="607259"/>
            </a:solidFill>
            <a:prstDash val="solid"/>
            <a:round/>
          </a:ln>
        </p:spPr>
      </p:sp>
      <p:sp>
        <p:nvSpPr>
          <p:cNvPr name="TextBox 22" id="22"/>
          <p:cNvSpPr txBox="true"/>
          <p:nvPr/>
        </p:nvSpPr>
        <p:spPr>
          <a:xfrm rot="0">
            <a:off x="10032991" y="5217452"/>
            <a:ext cx="2243416" cy="431801"/>
          </a:xfrm>
          <a:prstGeom prst="rect">
            <a:avLst/>
          </a:prstGeom>
        </p:spPr>
        <p:txBody>
          <a:bodyPr anchor="t" rtlCol="false" tIns="0" lIns="0" bIns="0" rIns="0">
            <a:spAutoFit/>
          </a:bodyPr>
          <a:lstStyle/>
          <a:p>
            <a:pPr algn="ctr">
              <a:lnSpc>
                <a:spcPts val="2450"/>
              </a:lnSpc>
            </a:pPr>
            <a:r>
              <a:rPr lang="en-US" sz="3500">
                <a:solidFill>
                  <a:srgbClr val="FFEBDA"/>
                </a:solidFill>
                <a:latin typeface="Midan"/>
              </a:rPr>
              <a:t>HEALTH RISKS </a:t>
            </a:r>
          </a:p>
        </p:txBody>
      </p:sp>
      <p:sp>
        <p:nvSpPr>
          <p:cNvPr name="Freeform 23" id="23"/>
          <p:cNvSpPr/>
          <p:nvPr/>
        </p:nvSpPr>
        <p:spPr>
          <a:xfrm flipH="false" flipV="false" rot="0">
            <a:off x="13584007" y="5044506"/>
            <a:ext cx="3285258" cy="682442"/>
          </a:xfrm>
          <a:custGeom>
            <a:avLst/>
            <a:gdLst/>
            <a:ahLst/>
            <a:cxnLst/>
            <a:rect r="r" b="b" t="t" l="l"/>
            <a:pathLst>
              <a:path h="682442" w="3285258">
                <a:moveTo>
                  <a:pt x="0" y="0"/>
                </a:moveTo>
                <a:lnTo>
                  <a:pt x="3285258" y="0"/>
                </a:lnTo>
                <a:lnTo>
                  <a:pt x="3285258" y="682443"/>
                </a:lnTo>
                <a:lnTo>
                  <a:pt x="0" y="682443"/>
                </a:lnTo>
                <a:lnTo>
                  <a:pt x="0" y="0"/>
                </a:lnTo>
                <a:close/>
              </a:path>
            </a:pathLst>
          </a:custGeom>
          <a:blipFill>
            <a:blip r:embed="rId3"/>
            <a:stretch>
              <a:fillRect l="0" t="-158506" r="-515721" b="-1716301"/>
            </a:stretch>
          </a:blipFill>
          <a:ln w="38100" cap="rnd">
            <a:solidFill>
              <a:srgbClr val="607259"/>
            </a:solidFill>
            <a:prstDash val="solid"/>
            <a:round/>
          </a:ln>
        </p:spPr>
      </p:sp>
      <p:sp>
        <p:nvSpPr>
          <p:cNvPr name="TextBox 24" id="24"/>
          <p:cNvSpPr txBox="true"/>
          <p:nvPr/>
        </p:nvSpPr>
        <p:spPr>
          <a:xfrm rot="0">
            <a:off x="13313446" y="5130231"/>
            <a:ext cx="3945854" cy="695326"/>
          </a:xfrm>
          <a:prstGeom prst="rect">
            <a:avLst/>
          </a:prstGeom>
        </p:spPr>
        <p:txBody>
          <a:bodyPr anchor="t" rtlCol="false" tIns="0" lIns="0" bIns="0" rIns="0">
            <a:spAutoFit/>
          </a:bodyPr>
          <a:lstStyle/>
          <a:p>
            <a:pPr algn="ctr">
              <a:lnSpc>
                <a:spcPts val="2310"/>
              </a:lnSpc>
            </a:pPr>
            <a:r>
              <a:rPr lang="en-US" sz="3300">
                <a:solidFill>
                  <a:srgbClr val="FFEBDA"/>
                </a:solidFill>
                <a:latin typeface="Midan Semi-Bold"/>
              </a:rPr>
              <a:t>TECHNOLOGICAL</a:t>
            </a:r>
          </a:p>
          <a:p>
            <a:pPr algn="ctr">
              <a:lnSpc>
                <a:spcPts val="2310"/>
              </a:lnSpc>
            </a:pPr>
            <a:r>
              <a:rPr lang="en-US" sz="3300">
                <a:solidFill>
                  <a:srgbClr val="FFEBDA"/>
                </a:solidFill>
                <a:latin typeface="Midan Semi-Bold"/>
              </a:rPr>
              <a:t> BARRIERS</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278693">
            <a:off x="3681107" y="-4176267"/>
            <a:ext cx="10925785" cy="18639534"/>
          </a:xfrm>
          <a:custGeom>
            <a:avLst/>
            <a:gdLst/>
            <a:ahLst/>
            <a:cxnLst/>
            <a:rect r="r" b="b" t="t" l="l"/>
            <a:pathLst>
              <a:path h="18639534" w="10925785">
                <a:moveTo>
                  <a:pt x="10280597" y="0"/>
                </a:moveTo>
                <a:lnTo>
                  <a:pt x="10925786" y="18276615"/>
                </a:lnTo>
                <a:lnTo>
                  <a:pt x="645189" y="18639534"/>
                </a:lnTo>
                <a:lnTo>
                  <a:pt x="0" y="362919"/>
                </a:lnTo>
                <a:lnTo>
                  <a:pt x="10280597" y="0"/>
                </a:lnTo>
                <a:close/>
              </a:path>
            </a:pathLst>
          </a:custGeom>
          <a:blipFill>
            <a:blip r:embed="rId2"/>
            <a:stretch>
              <a:fillRect l="-127735" t="0" r="-28326" b="0"/>
            </a:stretch>
          </a:blipFill>
        </p:spPr>
      </p:sp>
      <p:sp>
        <p:nvSpPr>
          <p:cNvPr name="Freeform 3" id="3"/>
          <p:cNvSpPr/>
          <p:nvPr/>
        </p:nvSpPr>
        <p:spPr>
          <a:xfrm flipH="false" flipV="false" rot="5400000">
            <a:off x="2438667" y="17793"/>
            <a:ext cx="7108025" cy="11372988"/>
          </a:xfrm>
          <a:custGeom>
            <a:avLst/>
            <a:gdLst/>
            <a:ahLst/>
            <a:cxnLst/>
            <a:rect r="r" b="b" t="t" l="l"/>
            <a:pathLst>
              <a:path h="11372988" w="7108025">
                <a:moveTo>
                  <a:pt x="0" y="0"/>
                </a:moveTo>
                <a:lnTo>
                  <a:pt x="7108025" y="0"/>
                </a:lnTo>
                <a:lnTo>
                  <a:pt x="7108025" y="11372989"/>
                </a:lnTo>
                <a:lnTo>
                  <a:pt x="0" y="11372989"/>
                </a:lnTo>
                <a:lnTo>
                  <a:pt x="0" y="0"/>
                </a:lnTo>
                <a:close/>
              </a:path>
            </a:pathLst>
          </a:custGeom>
          <a:blipFill>
            <a:blip r:embed="rId3"/>
            <a:stretch>
              <a:fillRect l="-32550" t="0" r="-20320" b="-27390"/>
            </a:stretch>
          </a:blipFill>
        </p:spPr>
      </p:sp>
      <p:sp>
        <p:nvSpPr>
          <p:cNvPr name="TextBox 4" id="4"/>
          <p:cNvSpPr txBox="true"/>
          <p:nvPr/>
        </p:nvSpPr>
        <p:spPr>
          <a:xfrm rot="0">
            <a:off x="-1319952" y="149619"/>
            <a:ext cx="20927905" cy="1749414"/>
          </a:xfrm>
          <a:prstGeom prst="rect">
            <a:avLst/>
          </a:prstGeom>
        </p:spPr>
        <p:txBody>
          <a:bodyPr anchor="t" rtlCol="false" tIns="0" lIns="0" bIns="0" rIns="0">
            <a:spAutoFit/>
          </a:bodyPr>
          <a:lstStyle/>
          <a:p>
            <a:pPr algn="ctr">
              <a:lnSpc>
                <a:spcPts val="7000"/>
              </a:lnSpc>
            </a:pPr>
            <a:r>
              <a:rPr lang="en-US" sz="5000">
                <a:solidFill>
                  <a:srgbClr val="FFEBDA"/>
                </a:solidFill>
                <a:latin typeface="Della Respira"/>
              </a:rPr>
              <a:t>Envisioning Change: Leveraging ICT</a:t>
            </a:r>
          </a:p>
          <a:p>
            <a:pPr algn="ctr">
              <a:lnSpc>
                <a:spcPts val="7000"/>
              </a:lnSpc>
            </a:pPr>
            <a:r>
              <a:rPr lang="en-US" sz="5000">
                <a:solidFill>
                  <a:srgbClr val="FFEBDA"/>
                </a:solidFill>
                <a:latin typeface="Della Respira"/>
              </a:rPr>
              <a:t> for Sustainable Sanitation</a:t>
            </a:r>
          </a:p>
        </p:txBody>
      </p:sp>
      <p:sp>
        <p:nvSpPr>
          <p:cNvPr name="Freeform 5" id="5"/>
          <p:cNvSpPr/>
          <p:nvPr/>
        </p:nvSpPr>
        <p:spPr>
          <a:xfrm flipH="false" flipV="false" rot="0">
            <a:off x="-311793" y="-315925"/>
            <a:ext cx="2680986" cy="1140638"/>
          </a:xfrm>
          <a:custGeom>
            <a:avLst/>
            <a:gdLst/>
            <a:ahLst/>
            <a:cxnLst/>
            <a:rect r="r" b="b" t="t" l="l"/>
            <a:pathLst>
              <a:path h="1140638" w="2680986">
                <a:moveTo>
                  <a:pt x="0" y="0"/>
                </a:moveTo>
                <a:lnTo>
                  <a:pt x="2680986" y="0"/>
                </a:lnTo>
                <a:lnTo>
                  <a:pt x="2680986" y="1140638"/>
                </a:lnTo>
                <a:lnTo>
                  <a:pt x="0" y="114063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670907" y="2455065"/>
            <a:ext cx="10643545" cy="6498446"/>
          </a:xfrm>
          <a:custGeom>
            <a:avLst/>
            <a:gdLst/>
            <a:ahLst/>
            <a:cxnLst/>
            <a:rect r="r" b="b" t="t" l="l"/>
            <a:pathLst>
              <a:path h="6498446" w="10643545">
                <a:moveTo>
                  <a:pt x="0" y="0"/>
                </a:moveTo>
                <a:lnTo>
                  <a:pt x="10643545" y="0"/>
                </a:lnTo>
                <a:lnTo>
                  <a:pt x="10643545" y="6498445"/>
                </a:lnTo>
                <a:lnTo>
                  <a:pt x="0" y="6498445"/>
                </a:lnTo>
                <a:lnTo>
                  <a:pt x="0" y="0"/>
                </a:lnTo>
                <a:close/>
              </a:path>
            </a:pathLst>
          </a:custGeom>
          <a:blipFill>
            <a:blip r:embed="rId6"/>
            <a:stretch>
              <a:fillRect l="0" t="0" r="0" b="0"/>
            </a:stretch>
          </a:blipFill>
        </p:spPr>
      </p:sp>
      <p:sp>
        <p:nvSpPr>
          <p:cNvPr name="TextBox 7" id="7"/>
          <p:cNvSpPr txBox="true"/>
          <p:nvPr/>
        </p:nvSpPr>
        <p:spPr>
          <a:xfrm rot="0">
            <a:off x="11559150" y="2359815"/>
            <a:ext cx="6728850" cy="6755119"/>
          </a:xfrm>
          <a:prstGeom prst="rect">
            <a:avLst/>
          </a:prstGeom>
        </p:spPr>
        <p:txBody>
          <a:bodyPr anchor="t" rtlCol="false" tIns="0" lIns="0" bIns="0" rIns="0">
            <a:spAutoFit/>
          </a:bodyPr>
          <a:lstStyle/>
          <a:p>
            <a:pPr algn="ctr">
              <a:lnSpc>
                <a:spcPts val="6720"/>
              </a:lnSpc>
            </a:pPr>
            <a:r>
              <a:rPr lang="en-US" sz="4800">
                <a:solidFill>
                  <a:srgbClr val="FFEBDA"/>
                </a:solidFill>
                <a:latin typeface="Della Respira"/>
              </a:rPr>
              <a:t>ICT architecture visualizes a transformative approach, combining cloud-based solutions and real-time data analytics for efficient sanitation interventions.</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278693">
            <a:off x="3681107" y="-4176267"/>
            <a:ext cx="10925785" cy="18639534"/>
          </a:xfrm>
          <a:custGeom>
            <a:avLst/>
            <a:gdLst/>
            <a:ahLst/>
            <a:cxnLst/>
            <a:rect r="r" b="b" t="t" l="l"/>
            <a:pathLst>
              <a:path h="18639534" w="10925785">
                <a:moveTo>
                  <a:pt x="10280597" y="0"/>
                </a:moveTo>
                <a:lnTo>
                  <a:pt x="10925786" y="18276615"/>
                </a:lnTo>
                <a:lnTo>
                  <a:pt x="645189" y="18639534"/>
                </a:lnTo>
                <a:lnTo>
                  <a:pt x="0" y="362919"/>
                </a:lnTo>
                <a:lnTo>
                  <a:pt x="10280597" y="0"/>
                </a:lnTo>
                <a:close/>
              </a:path>
            </a:pathLst>
          </a:custGeom>
          <a:blipFill>
            <a:blip r:embed="rId2"/>
            <a:stretch>
              <a:fillRect l="-127735" t="0" r="-28326" b="0"/>
            </a:stretch>
          </a:blipFill>
        </p:spPr>
      </p:sp>
      <p:sp>
        <p:nvSpPr>
          <p:cNvPr name="Freeform 3" id="3"/>
          <p:cNvSpPr/>
          <p:nvPr/>
        </p:nvSpPr>
        <p:spPr>
          <a:xfrm flipH="false" flipV="false" rot="5400000">
            <a:off x="1442932" y="1129281"/>
            <a:ext cx="6600916" cy="8801221"/>
          </a:xfrm>
          <a:custGeom>
            <a:avLst/>
            <a:gdLst/>
            <a:ahLst/>
            <a:cxnLst/>
            <a:rect r="r" b="b" t="t" l="l"/>
            <a:pathLst>
              <a:path h="8801221" w="6600916">
                <a:moveTo>
                  <a:pt x="0" y="0"/>
                </a:moveTo>
                <a:lnTo>
                  <a:pt x="6600915" y="0"/>
                </a:lnTo>
                <a:lnTo>
                  <a:pt x="6600915" y="8801221"/>
                </a:lnTo>
                <a:lnTo>
                  <a:pt x="0" y="8801221"/>
                </a:lnTo>
                <a:lnTo>
                  <a:pt x="0" y="0"/>
                </a:lnTo>
                <a:close/>
              </a:path>
            </a:pathLst>
          </a:custGeom>
          <a:blipFill>
            <a:blip r:embed="rId3"/>
            <a:stretch>
              <a:fillRect l="0" t="0" r="0" b="0"/>
            </a:stretch>
          </a:blipFill>
        </p:spPr>
      </p:sp>
      <p:sp>
        <p:nvSpPr>
          <p:cNvPr name="TextBox 4" id="4"/>
          <p:cNvSpPr txBox="true"/>
          <p:nvPr/>
        </p:nvSpPr>
        <p:spPr>
          <a:xfrm rot="0">
            <a:off x="11232080" y="171450"/>
            <a:ext cx="5073880" cy="1543050"/>
          </a:xfrm>
          <a:prstGeom prst="rect">
            <a:avLst/>
          </a:prstGeom>
        </p:spPr>
        <p:txBody>
          <a:bodyPr anchor="t" rtlCol="false" tIns="0" lIns="0" bIns="0" rIns="0">
            <a:spAutoFit/>
          </a:bodyPr>
          <a:lstStyle/>
          <a:p>
            <a:pPr algn="ctr">
              <a:lnSpc>
                <a:spcPts val="12599"/>
              </a:lnSpc>
            </a:pPr>
            <a:r>
              <a:rPr lang="en-US" sz="9000">
                <a:solidFill>
                  <a:srgbClr val="FFEBDA"/>
                </a:solidFill>
                <a:latin typeface="Della Respira"/>
              </a:rPr>
              <a:t>Result</a:t>
            </a:r>
          </a:p>
        </p:txBody>
      </p:sp>
      <p:sp>
        <p:nvSpPr>
          <p:cNvPr name="Freeform 5" id="5"/>
          <p:cNvSpPr/>
          <p:nvPr/>
        </p:nvSpPr>
        <p:spPr>
          <a:xfrm flipH="false" flipV="false" rot="0">
            <a:off x="16305960" y="685800"/>
            <a:ext cx="904532" cy="685800"/>
          </a:xfrm>
          <a:custGeom>
            <a:avLst/>
            <a:gdLst/>
            <a:ahLst/>
            <a:cxnLst/>
            <a:rect r="r" b="b" t="t" l="l"/>
            <a:pathLst>
              <a:path h="685800" w="904532">
                <a:moveTo>
                  <a:pt x="0" y="0"/>
                </a:moveTo>
                <a:lnTo>
                  <a:pt x="904533" y="0"/>
                </a:lnTo>
                <a:lnTo>
                  <a:pt x="904533" y="685800"/>
                </a:lnTo>
                <a:lnTo>
                  <a:pt x="0" y="685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true" flipV="false" rot="0">
            <a:off x="10289272" y="656780"/>
            <a:ext cx="942808" cy="714820"/>
          </a:xfrm>
          <a:custGeom>
            <a:avLst/>
            <a:gdLst/>
            <a:ahLst/>
            <a:cxnLst/>
            <a:rect r="r" b="b" t="t" l="l"/>
            <a:pathLst>
              <a:path h="714820" w="942808">
                <a:moveTo>
                  <a:pt x="942808" y="0"/>
                </a:moveTo>
                <a:lnTo>
                  <a:pt x="0" y="0"/>
                </a:lnTo>
                <a:lnTo>
                  <a:pt x="0" y="714820"/>
                </a:lnTo>
                <a:lnTo>
                  <a:pt x="942808" y="714820"/>
                </a:lnTo>
                <a:lnTo>
                  <a:pt x="942808"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311793" y="-315925"/>
            <a:ext cx="2680986" cy="1140638"/>
          </a:xfrm>
          <a:custGeom>
            <a:avLst/>
            <a:gdLst/>
            <a:ahLst/>
            <a:cxnLst/>
            <a:rect r="r" b="b" t="t" l="l"/>
            <a:pathLst>
              <a:path h="1140638" w="2680986">
                <a:moveTo>
                  <a:pt x="0" y="0"/>
                </a:moveTo>
                <a:lnTo>
                  <a:pt x="2680986" y="0"/>
                </a:lnTo>
                <a:lnTo>
                  <a:pt x="2680986" y="1140638"/>
                </a:lnTo>
                <a:lnTo>
                  <a:pt x="0" y="114063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1028700" y="2868783"/>
            <a:ext cx="7338170" cy="5322217"/>
          </a:xfrm>
          <a:custGeom>
            <a:avLst/>
            <a:gdLst/>
            <a:ahLst/>
            <a:cxnLst/>
            <a:rect r="r" b="b" t="t" l="l"/>
            <a:pathLst>
              <a:path h="5322217" w="7338170">
                <a:moveTo>
                  <a:pt x="0" y="0"/>
                </a:moveTo>
                <a:lnTo>
                  <a:pt x="7338170" y="0"/>
                </a:lnTo>
                <a:lnTo>
                  <a:pt x="7338170" y="5322217"/>
                </a:lnTo>
                <a:lnTo>
                  <a:pt x="0" y="5322217"/>
                </a:lnTo>
                <a:lnTo>
                  <a:pt x="0" y="0"/>
                </a:lnTo>
                <a:close/>
              </a:path>
            </a:pathLst>
          </a:custGeom>
          <a:blipFill>
            <a:blip r:embed="rId8"/>
            <a:stretch>
              <a:fillRect l="0" t="-6436" r="0" b="-10187"/>
            </a:stretch>
          </a:blipFill>
        </p:spPr>
      </p:sp>
      <p:sp>
        <p:nvSpPr>
          <p:cNvPr name="TextBox 9" id="9"/>
          <p:cNvSpPr txBox="true"/>
          <p:nvPr/>
        </p:nvSpPr>
        <p:spPr>
          <a:xfrm rot="0">
            <a:off x="9422294" y="1885950"/>
            <a:ext cx="8693452" cy="8240609"/>
          </a:xfrm>
          <a:prstGeom prst="rect">
            <a:avLst/>
          </a:prstGeom>
        </p:spPr>
        <p:txBody>
          <a:bodyPr anchor="t" rtlCol="false" tIns="0" lIns="0" bIns="0" rIns="0">
            <a:spAutoFit/>
          </a:bodyPr>
          <a:lstStyle/>
          <a:p>
            <a:pPr algn="ctr">
              <a:lnSpc>
                <a:spcPts val="4259"/>
              </a:lnSpc>
            </a:pPr>
            <a:r>
              <a:rPr lang="en-US" sz="6085">
                <a:solidFill>
                  <a:srgbClr val="FFEBDA"/>
                </a:solidFill>
                <a:latin typeface="Midan"/>
              </a:rPr>
              <a:t>The study in Raichur district revealed persistent challenges in open defecation and slow adoption of toilet technology. Despite improved infrastructure, economic struggles in Mamanathodi village impact sanitation practices. Seasonal dynamics exacerbate health risks, emphasizing the need for tailored programs considering cultural norms. Action research highlights successful community-led initiatives and effective use of ICT in awareness campaigns, indicating the importance of nuanced, culturally sensitive approaches for sustainable change.</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5400000">
            <a:off x="5029200" y="-3138610"/>
            <a:ext cx="8229600" cy="16564221"/>
          </a:xfrm>
          <a:custGeom>
            <a:avLst/>
            <a:gdLst/>
            <a:ahLst/>
            <a:cxnLst/>
            <a:rect r="r" b="b" t="t" l="l"/>
            <a:pathLst>
              <a:path h="16564221" w="8229600">
                <a:moveTo>
                  <a:pt x="0" y="0"/>
                </a:moveTo>
                <a:lnTo>
                  <a:pt x="8229600" y="0"/>
                </a:lnTo>
                <a:lnTo>
                  <a:pt x="8229600" y="16564220"/>
                </a:lnTo>
                <a:lnTo>
                  <a:pt x="0" y="16564220"/>
                </a:lnTo>
                <a:lnTo>
                  <a:pt x="0" y="0"/>
                </a:lnTo>
                <a:close/>
              </a:path>
            </a:pathLst>
          </a:custGeom>
          <a:blipFill>
            <a:blip r:embed="rId3"/>
            <a:stretch>
              <a:fillRect l="-50957" t="0" r="0" b="0"/>
            </a:stretch>
          </a:blipFill>
        </p:spPr>
      </p:sp>
      <p:sp>
        <p:nvSpPr>
          <p:cNvPr name="Freeform 4" id="4"/>
          <p:cNvSpPr/>
          <p:nvPr/>
        </p:nvSpPr>
        <p:spPr>
          <a:xfrm flipH="false" flipV="false" rot="-5173097">
            <a:off x="3901387" y="540259"/>
            <a:ext cx="947536" cy="2634229"/>
          </a:xfrm>
          <a:custGeom>
            <a:avLst/>
            <a:gdLst/>
            <a:ahLst/>
            <a:cxnLst/>
            <a:rect r="r" b="b" t="t" l="l"/>
            <a:pathLst>
              <a:path h="2634229" w="947536">
                <a:moveTo>
                  <a:pt x="0" y="0"/>
                </a:moveTo>
                <a:lnTo>
                  <a:pt x="947536" y="0"/>
                </a:lnTo>
                <a:lnTo>
                  <a:pt x="947536" y="2634229"/>
                </a:lnTo>
                <a:lnTo>
                  <a:pt x="0" y="2634229"/>
                </a:lnTo>
                <a:lnTo>
                  <a:pt x="0" y="0"/>
                </a:lnTo>
                <a:close/>
              </a:path>
            </a:pathLst>
          </a:custGeom>
          <a:blipFill>
            <a:blip r:embed="rId4">
              <a:alphaModFix amt="60000"/>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0" y="5481231"/>
            <a:ext cx="3759041" cy="5143500"/>
          </a:xfrm>
          <a:custGeom>
            <a:avLst/>
            <a:gdLst/>
            <a:ahLst/>
            <a:cxnLst/>
            <a:rect r="r" b="b" t="t" l="l"/>
            <a:pathLst>
              <a:path h="5143500" w="3759041">
                <a:moveTo>
                  <a:pt x="0" y="0"/>
                </a:moveTo>
                <a:lnTo>
                  <a:pt x="3759041" y="0"/>
                </a:lnTo>
                <a:lnTo>
                  <a:pt x="3759041" y="5143500"/>
                </a:lnTo>
                <a:lnTo>
                  <a:pt x="0" y="5143500"/>
                </a:lnTo>
                <a:lnTo>
                  <a:pt x="0" y="0"/>
                </a:lnTo>
                <a:close/>
              </a:path>
            </a:pathLst>
          </a:custGeom>
          <a:blipFill>
            <a:blip r:embed="rId6"/>
            <a:stretch>
              <a:fillRect l="0" t="0" r="0" b="0"/>
            </a:stretch>
          </a:blipFill>
        </p:spPr>
      </p:sp>
      <p:sp>
        <p:nvSpPr>
          <p:cNvPr name="TextBox 6" id="6"/>
          <p:cNvSpPr txBox="true"/>
          <p:nvPr/>
        </p:nvSpPr>
        <p:spPr>
          <a:xfrm rot="0">
            <a:off x="5961850" y="990600"/>
            <a:ext cx="11464261" cy="1552571"/>
          </a:xfrm>
          <a:prstGeom prst="rect">
            <a:avLst/>
          </a:prstGeom>
        </p:spPr>
        <p:txBody>
          <a:bodyPr anchor="t" rtlCol="false" tIns="0" lIns="0" bIns="0" rIns="0">
            <a:spAutoFit/>
          </a:bodyPr>
          <a:lstStyle/>
          <a:p>
            <a:pPr algn="ctr">
              <a:lnSpc>
                <a:spcPts val="12600"/>
              </a:lnSpc>
            </a:pPr>
            <a:r>
              <a:rPr lang="en-US" sz="9000">
                <a:solidFill>
                  <a:srgbClr val="445748"/>
                </a:solidFill>
                <a:latin typeface="Della Respira"/>
              </a:rPr>
              <a:t>Recommendations</a:t>
            </a:r>
          </a:p>
        </p:txBody>
      </p:sp>
      <p:sp>
        <p:nvSpPr>
          <p:cNvPr name="Freeform 7" id="7"/>
          <p:cNvSpPr/>
          <p:nvPr/>
        </p:nvSpPr>
        <p:spPr>
          <a:xfrm flipH="false" flipV="false" rot="0">
            <a:off x="2436697" y="3330556"/>
            <a:ext cx="969830" cy="1008875"/>
          </a:xfrm>
          <a:custGeom>
            <a:avLst/>
            <a:gdLst/>
            <a:ahLst/>
            <a:cxnLst/>
            <a:rect r="r" b="b" t="t" l="l"/>
            <a:pathLst>
              <a:path h="1008875" w="969830">
                <a:moveTo>
                  <a:pt x="0" y="0"/>
                </a:moveTo>
                <a:lnTo>
                  <a:pt x="969830" y="0"/>
                </a:lnTo>
                <a:lnTo>
                  <a:pt x="969830" y="1008875"/>
                </a:lnTo>
                <a:lnTo>
                  <a:pt x="0" y="100887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8" id="8"/>
          <p:cNvSpPr/>
          <p:nvPr/>
        </p:nvSpPr>
        <p:spPr>
          <a:xfrm flipH="false" flipV="false" rot="0">
            <a:off x="4093054" y="5311765"/>
            <a:ext cx="969830" cy="1008875"/>
          </a:xfrm>
          <a:custGeom>
            <a:avLst/>
            <a:gdLst/>
            <a:ahLst/>
            <a:cxnLst/>
            <a:rect r="r" b="b" t="t" l="l"/>
            <a:pathLst>
              <a:path h="1008875" w="969830">
                <a:moveTo>
                  <a:pt x="0" y="0"/>
                </a:moveTo>
                <a:lnTo>
                  <a:pt x="969830" y="0"/>
                </a:lnTo>
                <a:lnTo>
                  <a:pt x="969830" y="1008875"/>
                </a:lnTo>
                <a:lnTo>
                  <a:pt x="0" y="100887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9" id="9"/>
          <p:cNvSpPr/>
          <p:nvPr/>
        </p:nvSpPr>
        <p:spPr>
          <a:xfrm flipH="false" flipV="false" rot="0">
            <a:off x="5631453" y="7292975"/>
            <a:ext cx="969830" cy="1008875"/>
          </a:xfrm>
          <a:custGeom>
            <a:avLst/>
            <a:gdLst/>
            <a:ahLst/>
            <a:cxnLst/>
            <a:rect r="r" b="b" t="t" l="l"/>
            <a:pathLst>
              <a:path h="1008875" w="969830">
                <a:moveTo>
                  <a:pt x="0" y="0"/>
                </a:moveTo>
                <a:lnTo>
                  <a:pt x="969830" y="0"/>
                </a:lnTo>
                <a:lnTo>
                  <a:pt x="969830" y="1008875"/>
                </a:lnTo>
                <a:lnTo>
                  <a:pt x="0" y="100887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0" id="10"/>
          <p:cNvSpPr txBox="true"/>
          <p:nvPr/>
        </p:nvSpPr>
        <p:spPr>
          <a:xfrm rot="0">
            <a:off x="3883132" y="3238093"/>
            <a:ext cx="11926557" cy="1946276"/>
          </a:xfrm>
          <a:prstGeom prst="rect">
            <a:avLst/>
          </a:prstGeom>
        </p:spPr>
        <p:txBody>
          <a:bodyPr anchor="t" rtlCol="false" tIns="0" lIns="0" bIns="0" rIns="0">
            <a:spAutoFit/>
          </a:bodyPr>
          <a:lstStyle/>
          <a:p>
            <a:pPr>
              <a:lnSpc>
                <a:spcPts val="4550"/>
              </a:lnSpc>
            </a:pPr>
            <a:r>
              <a:rPr lang="en-US" sz="6500">
                <a:solidFill>
                  <a:srgbClr val="445748"/>
                </a:solidFill>
                <a:latin typeface="Midan Bold"/>
              </a:rPr>
              <a:t>Community Finance Support:</a:t>
            </a:r>
          </a:p>
          <a:p>
            <a:pPr marL="1403352" indent="-701676" lvl="1">
              <a:lnSpc>
                <a:spcPts val="4550"/>
              </a:lnSpc>
              <a:buFont typeface="Arial"/>
              <a:buChar char="•"/>
            </a:pPr>
            <a:r>
              <a:rPr lang="en-US" sz="6500">
                <a:solidFill>
                  <a:srgbClr val="445748"/>
                </a:solidFill>
                <a:latin typeface="Midan"/>
              </a:rPr>
              <a:t>Establish community funds for financial aid.</a:t>
            </a:r>
          </a:p>
          <a:p>
            <a:pPr>
              <a:lnSpc>
                <a:spcPts val="4550"/>
              </a:lnSpc>
            </a:pPr>
          </a:p>
        </p:txBody>
      </p:sp>
      <p:sp>
        <p:nvSpPr>
          <p:cNvPr name="TextBox 11" id="11"/>
          <p:cNvSpPr txBox="true"/>
          <p:nvPr/>
        </p:nvSpPr>
        <p:spPr>
          <a:xfrm rot="0">
            <a:off x="5536203" y="5219303"/>
            <a:ext cx="10273486" cy="1946276"/>
          </a:xfrm>
          <a:prstGeom prst="rect">
            <a:avLst/>
          </a:prstGeom>
        </p:spPr>
        <p:txBody>
          <a:bodyPr anchor="t" rtlCol="false" tIns="0" lIns="0" bIns="0" rIns="0">
            <a:spAutoFit/>
          </a:bodyPr>
          <a:lstStyle/>
          <a:p>
            <a:pPr>
              <a:lnSpc>
                <a:spcPts val="4550"/>
              </a:lnSpc>
            </a:pPr>
            <a:r>
              <a:rPr lang="en-US" sz="6500">
                <a:solidFill>
                  <a:srgbClr val="445748"/>
                </a:solidFill>
                <a:latin typeface="Midan Bold"/>
              </a:rPr>
              <a:t>Tailored Cultural Awareness:</a:t>
            </a:r>
          </a:p>
          <a:p>
            <a:pPr marL="1403352" indent="-701676" lvl="1">
              <a:lnSpc>
                <a:spcPts val="4550"/>
              </a:lnSpc>
              <a:buFont typeface="Arial"/>
              <a:buChar char="•"/>
            </a:pPr>
            <a:r>
              <a:rPr lang="en-US" sz="6500">
                <a:solidFill>
                  <a:srgbClr val="445748"/>
                </a:solidFill>
                <a:latin typeface="Midan"/>
              </a:rPr>
              <a:t>Design culturally specific programs.</a:t>
            </a:r>
          </a:p>
          <a:p>
            <a:pPr>
              <a:lnSpc>
                <a:spcPts val="4550"/>
              </a:lnSpc>
            </a:pPr>
          </a:p>
        </p:txBody>
      </p:sp>
      <p:sp>
        <p:nvSpPr>
          <p:cNvPr name="TextBox 12" id="12"/>
          <p:cNvSpPr txBox="true"/>
          <p:nvPr/>
        </p:nvSpPr>
        <p:spPr>
          <a:xfrm rot="0">
            <a:off x="7075755" y="7227887"/>
            <a:ext cx="9090328" cy="2517776"/>
          </a:xfrm>
          <a:prstGeom prst="rect">
            <a:avLst/>
          </a:prstGeom>
        </p:spPr>
        <p:txBody>
          <a:bodyPr anchor="t" rtlCol="false" tIns="0" lIns="0" bIns="0" rIns="0">
            <a:spAutoFit/>
          </a:bodyPr>
          <a:lstStyle/>
          <a:p>
            <a:pPr>
              <a:lnSpc>
                <a:spcPts val="4550"/>
              </a:lnSpc>
            </a:pPr>
            <a:r>
              <a:rPr lang="en-US" sz="6500">
                <a:solidFill>
                  <a:srgbClr val="445748"/>
                </a:solidFill>
                <a:latin typeface="Midan Bold"/>
              </a:rPr>
              <a:t>ICT Skill Building:</a:t>
            </a:r>
          </a:p>
          <a:p>
            <a:pPr marL="1403352" indent="-701676" lvl="1">
              <a:lnSpc>
                <a:spcPts val="4550"/>
              </a:lnSpc>
              <a:buFont typeface="Arial"/>
              <a:buChar char="•"/>
            </a:pPr>
            <a:r>
              <a:rPr lang="en-US" sz="6500">
                <a:solidFill>
                  <a:srgbClr val="445748"/>
                </a:solidFill>
                <a:latin typeface="Midan"/>
              </a:rPr>
              <a:t>Focus on digital empowerment for the community.</a:t>
            </a:r>
          </a:p>
          <a:p>
            <a:pPr>
              <a:lnSpc>
                <a:spcPts val="4550"/>
              </a:lnSpc>
            </a:pPr>
          </a:p>
        </p:txBody>
      </p:sp>
      <p:sp>
        <p:nvSpPr>
          <p:cNvPr name="TextBox 13" id="13"/>
          <p:cNvSpPr txBox="true"/>
          <p:nvPr/>
        </p:nvSpPr>
        <p:spPr>
          <a:xfrm rot="0">
            <a:off x="2525894" y="3503206"/>
            <a:ext cx="791437" cy="863600"/>
          </a:xfrm>
          <a:prstGeom prst="rect">
            <a:avLst/>
          </a:prstGeom>
        </p:spPr>
        <p:txBody>
          <a:bodyPr anchor="t" rtlCol="false" tIns="0" lIns="0" bIns="0" rIns="0">
            <a:spAutoFit/>
          </a:bodyPr>
          <a:lstStyle/>
          <a:p>
            <a:pPr algn="ctr">
              <a:lnSpc>
                <a:spcPts val="4899"/>
              </a:lnSpc>
            </a:pPr>
            <a:r>
              <a:rPr lang="en-US" sz="6999">
                <a:solidFill>
                  <a:srgbClr val="445748"/>
                </a:solidFill>
                <a:latin typeface="Midan"/>
              </a:rPr>
              <a:t>1</a:t>
            </a:r>
          </a:p>
        </p:txBody>
      </p:sp>
      <p:sp>
        <p:nvSpPr>
          <p:cNvPr name="TextBox 14" id="14"/>
          <p:cNvSpPr txBox="true"/>
          <p:nvPr/>
        </p:nvSpPr>
        <p:spPr>
          <a:xfrm rot="0">
            <a:off x="4182250" y="5484416"/>
            <a:ext cx="791437" cy="863600"/>
          </a:xfrm>
          <a:prstGeom prst="rect">
            <a:avLst/>
          </a:prstGeom>
        </p:spPr>
        <p:txBody>
          <a:bodyPr anchor="t" rtlCol="false" tIns="0" lIns="0" bIns="0" rIns="0">
            <a:spAutoFit/>
          </a:bodyPr>
          <a:lstStyle/>
          <a:p>
            <a:pPr algn="ctr">
              <a:lnSpc>
                <a:spcPts val="4899"/>
              </a:lnSpc>
            </a:pPr>
            <a:r>
              <a:rPr lang="en-US" sz="6999">
                <a:solidFill>
                  <a:srgbClr val="445748"/>
                </a:solidFill>
                <a:latin typeface="Midan"/>
              </a:rPr>
              <a:t>2</a:t>
            </a:r>
          </a:p>
        </p:txBody>
      </p:sp>
      <p:sp>
        <p:nvSpPr>
          <p:cNvPr name="TextBox 15" id="15"/>
          <p:cNvSpPr txBox="true"/>
          <p:nvPr/>
        </p:nvSpPr>
        <p:spPr>
          <a:xfrm rot="0">
            <a:off x="5720649" y="7493000"/>
            <a:ext cx="791437" cy="863600"/>
          </a:xfrm>
          <a:prstGeom prst="rect">
            <a:avLst/>
          </a:prstGeom>
        </p:spPr>
        <p:txBody>
          <a:bodyPr anchor="t" rtlCol="false" tIns="0" lIns="0" bIns="0" rIns="0">
            <a:spAutoFit/>
          </a:bodyPr>
          <a:lstStyle/>
          <a:p>
            <a:pPr algn="ctr">
              <a:lnSpc>
                <a:spcPts val="4899"/>
              </a:lnSpc>
            </a:pPr>
            <a:r>
              <a:rPr lang="en-US" sz="6999">
                <a:solidFill>
                  <a:srgbClr val="445748"/>
                </a:solidFill>
                <a:latin typeface="Midan"/>
              </a:rPr>
              <a:t>3</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5400000">
            <a:off x="5029200" y="-3138610"/>
            <a:ext cx="8229600" cy="16564221"/>
          </a:xfrm>
          <a:custGeom>
            <a:avLst/>
            <a:gdLst/>
            <a:ahLst/>
            <a:cxnLst/>
            <a:rect r="r" b="b" t="t" l="l"/>
            <a:pathLst>
              <a:path h="16564221" w="8229600">
                <a:moveTo>
                  <a:pt x="0" y="0"/>
                </a:moveTo>
                <a:lnTo>
                  <a:pt x="8229600" y="0"/>
                </a:lnTo>
                <a:lnTo>
                  <a:pt x="8229600" y="16564220"/>
                </a:lnTo>
                <a:lnTo>
                  <a:pt x="0" y="16564220"/>
                </a:lnTo>
                <a:lnTo>
                  <a:pt x="0" y="0"/>
                </a:lnTo>
                <a:close/>
              </a:path>
            </a:pathLst>
          </a:custGeom>
          <a:blipFill>
            <a:blip r:embed="rId3"/>
            <a:stretch>
              <a:fillRect l="-50957" t="0" r="0" b="0"/>
            </a:stretch>
          </a:blipFill>
        </p:spPr>
      </p:sp>
      <p:sp>
        <p:nvSpPr>
          <p:cNvPr name="Freeform 4" id="4"/>
          <p:cNvSpPr/>
          <p:nvPr/>
        </p:nvSpPr>
        <p:spPr>
          <a:xfrm flipH="false" flipV="false" rot="-5173097">
            <a:off x="3901387" y="540259"/>
            <a:ext cx="947536" cy="2634229"/>
          </a:xfrm>
          <a:custGeom>
            <a:avLst/>
            <a:gdLst/>
            <a:ahLst/>
            <a:cxnLst/>
            <a:rect r="r" b="b" t="t" l="l"/>
            <a:pathLst>
              <a:path h="2634229" w="947536">
                <a:moveTo>
                  <a:pt x="0" y="0"/>
                </a:moveTo>
                <a:lnTo>
                  <a:pt x="947536" y="0"/>
                </a:lnTo>
                <a:lnTo>
                  <a:pt x="947536" y="2634229"/>
                </a:lnTo>
                <a:lnTo>
                  <a:pt x="0" y="2634229"/>
                </a:lnTo>
                <a:lnTo>
                  <a:pt x="0" y="0"/>
                </a:lnTo>
                <a:close/>
              </a:path>
            </a:pathLst>
          </a:custGeom>
          <a:blipFill>
            <a:blip r:embed="rId4">
              <a:alphaModFix amt="60000"/>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0" y="5481231"/>
            <a:ext cx="3759041" cy="5143500"/>
          </a:xfrm>
          <a:custGeom>
            <a:avLst/>
            <a:gdLst/>
            <a:ahLst/>
            <a:cxnLst/>
            <a:rect r="r" b="b" t="t" l="l"/>
            <a:pathLst>
              <a:path h="5143500" w="3759041">
                <a:moveTo>
                  <a:pt x="0" y="0"/>
                </a:moveTo>
                <a:lnTo>
                  <a:pt x="3759041" y="0"/>
                </a:lnTo>
                <a:lnTo>
                  <a:pt x="3759041" y="5143500"/>
                </a:lnTo>
                <a:lnTo>
                  <a:pt x="0" y="5143500"/>
                </a:lnTo>
                <a:lnTo>
                  <a:pt x="0" y="0"/>
                </a:lnTo>
                <a:close/>
              </a:path>
            </a:pathLst>
          </a:custGeom>
          <a:blipFill>
            <a:blip r:embed="rId6"/>
            <a:stretch>
              <a:fillRect l="0" t="0" r="0" b="0"/>
            </a:stretch>
          </a:blipFill>
        </p:spPr>
      </p:sp>
      <p:sp>
        <p:nvSpPr>
          <p:cNvPr name="TextBox 6" id="6"/>
          <p:cNvSpPr txBox="true"/>
          <p:nvPr/>
        </p:nvSpPr>
        <p:spPr>
          <a:xfrm rot="0">
            <a:off x="5961850" y="990600"/>
            <a:ext cx="11464261" cy="1552571"/>
          </a:xfrm>
          <a:prstGeom prst="rect">
            <a:avLst/>
          </a:prstGeom>
        </p:spPr>
        <p:txBody>
          <a:bodyPr anchor="t" rtlCol="false" tIns="0" lIns="0" bIns="0" rIns="0">
            <a:spAutoFit/>
          </a:bodyPr>
          <a:lstStyle/>
          <a:p>
            <a:pPr algn="ctr">
              <a:lnSpc>
                <a:spcPts val="12600"/>
              </a:lnSpc>
            </a:pPr>
            <a:r>
              <a:rPr lang="en-US" sz="9000">
                <a:solidFill>
                  <a:srgbClr val="445748"/>
                </a:solidFill>
                <a:latin typeface="Della Respira"/>
              </a:rPr>
              <a:t>Recommendations</a:t>
            </a:r>
          </a:p>
        </p:txBody>
      </p:sp>
      <p:sp>
        <p:nvSpPr>
          <p:cNvPr name="Freeform 7" id="7"/>
          <p:cNvSpPr/>
          <p:nvPr/>
        </p:nvSpPr>
        <p:spPr>
          <a:xfrm flipH="false" flipV="false" rot="0">
            <a:off x="2436697" y="3330556"/>
            <a:ext cx="969830" cy="1008875"/>
          </a:xfrm>
          <a:custGeom>
            <a:avLst/>
            <a:gdLst/>
            <a:ahLst/>
            <a:cxnLst/>
            <a:rect r="r" b="b" t="t" l="l"/>
            <a:pathLst>
              <a:path h="1008875" w="969830">
                <a:moveTo>
                  <a:pt x="0" y="0"/>
                </a:moveTo>
                <a:lnTo>
                  <a:pt x="969830" y="0"/>
                </a:lnTo>
                <a:lnTo>
                  <a:pt x="969830" y="1008875"/>
                </a:lnTo>
                <a:lnTo>
                  <a:pt x="0" y="100887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8" id="8"/>
          <p:cNvSpPr/>
          <p:nvPr/>
        </p:nvSpPr>
        <p:spPr>
          <a:xfrm flipH="false" flipV="false" rot="0">
            <a:off x="4093054" y="5311765"/>
            <a:ext cx="969830" cy="1008875"/>
          </a:xfrm>
          <a:custGeom>
            <a:avLst/>
            <a:gdLst/>
            <a:ahLst/>
            <a:cxnLst/>
            <a:rect r="r" b="b" t="t" l="l"/>
            <a:pathLst>
              <a:path h="1008875" w="969830">
                <a:moveTo>
                  <a:pt x="0" y="0"/>
                </a:moveTo>
                <a:lnTo>
                  <a:pt x="969830" y="0"/>
                </a:lnTo>
                <a:lnTo>
                  <a:pt x="969830" y="1008875"/>
                </a:lnTo>
                <a:lnTo>
                  <a:pt x="0" y="100887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9" id="9"/>
          <p:cNvSpPr/>
          <p:nvPr/>
        </p:nvSpPr>
        <p:spPr>
          <a:xfrm flipH="false" flipV="false" rot="0">
            <a:off x="5631453" y="7292975"/>
            <a:ext cx="969830" cy="1008875"/>
          </a:xfrm>
          <a:custGeom>
            <a:avLst/>
            <a:gdLst/>
            <a:ahLst/>
            <a:cxnLst/>
            <a:rect r="r" b="b" t="t" l="l"/>
            <a:pathLst>
              <a:path h="1008875" w="969830">
                <a:moveTo>
                  <a:pt x="0" y="0"/>
                </a:moveTo>
                <a:lnTo>
                  <a:pt x="969830" y="0"/>
                </a:lnTo>
                <a:lnTo>
                  <a:pt x="969830" y="1008875"/>
                </a:lnTo>
                <a:lnTo>
                  <a:pt x="0" y="100887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0" id="10"/>
          <p:cNvSpPr txBox="true"/>
          <p:nvPr/>
        </p:nvSpPr>
        <p:spPr>
          <a:xfrm rot="0">
            <a:off x="3883132" y="3238093"/>
            <a:ext cx="14404868" cy="2517776"/>
          </a:xfrm>
          <a:prstGeom prst="rect">
            <a:avLst/>
          </a:prstGeom>
        </p:spPr>
        <p:txBody>
          <a:bodyPr anchor="t" rtlCol="false" tIns="0" lIns="0" bIns="0" rIns="0">
            <a:spAutoFit/>
          </a:bodyPr>
          <a:lstStyle/>
          <a:p>
            <a:pPr>
              <a:lnSpc>
                <a:spcPts val="4550"/>
              </a:lnSpc>
            </a:pPr>
            <a:r>
              <a:rPr lang="en-US" sz="6500">
                <a:solidFill>
                  <a:srgbClr val="445748"/>
                </a:solidFill>
                <a:latin typeface="Midan Semi-Bold"/>
              </a:rPr>
              <a:t>Government-Community Task Force:</a:t>
            </a:r>
          </a:p>
          <a:p>
            <a:pPr marL="1403352" indent="-701676" lvl="1">
              <a:lnSpc>
                <a:spcPts val="4550"/>
              </a:lnSpc>
              <a:buFont typeface="Arial"/>
              <a:buChar char="•"/>
            </a:pPr>
            <a:r>
              <a:rPr lang="en-US" sz="6500">
                <a:solidFill>
                  <a:srgbClr val="445748"/>
                </a:solidFill>
                <a:latin typeface="Midan"/>
              </a:rPr>
              <a:t>Form collaborative groups for joint decision-making.</a:t>
            </a:r>
          </a:p>
          <a:p>
            <a:pPr>
              <a:lnSpc>
                <a:spcPts val="4550"/>
              </a:lnSpc>
            </a:pPr>
          </a:p>
          <a:p>
            <a:pPr>
              <a:lnSpc>
                <a:spcPts val="4550"/>
              </a:lnSpc>
            </a:pPr>
          </a:p>
        </p:txBody>
      </p:sp>
      <p:sp>
        <p:nvSpPr>
          <p:cNvPr name="TextBox 11" id="11"/>
          <p:cNvSpPr txBox="true"/>
          <p:nvPr/>
        </p:nvSpPr>
        <p:spPr>
          <a:xfrm rot="0">
            <a:off x="5536203" y="5219303"/>
            <a:ext cx="12193256" cy="2517776"/>
          </a:xfrm>
          <a:prstGeom prst="rect">
            <a:avLst/>
          </a:prstGeom>
        </p:spPr>
        <p:txBody>
          <a:bodyPr anchor="t" rtlCol="false" tIns="0" lIns="0" bIns="0" rIns="0">
            <a:spAutoFit/>
          </a:bodyPr>
          <a:lstStyle/>
          <a:p>
            <a:pPr>
              <a:lnSpc>
                <a:spcPts val="4550"/>
              </a:lnSpc>
            </a:pPr>
            <a:r>
              <a:rPr lang="en-US" sz="6500">
                <a:solidFill>
                  <a:srgbClr val="445748"/>
                </a:solidFill>
                <a:latin typeface="Midan Semi-Bold"/>
              </a:rPr>
              <a:t>Continuous Feedback:</a:t>
            </a:r>
          </a:p>
          <a:p>
            <a:pPr marL="1403352" indent="-701676" lvl="1">
              <a:lnSpc>
                <a:spcPts val="4550"/>
              </a:lnSpc>
              <a:buFont typeface="Arial"/>
              <a:buChar char="•"/>
            </a:pPr>
            <a:r>
              <a:rPr lang="en-US" sz="6500">
                <a:solidFill>
                  <a:srgbClr val="445748"/>
                </a:solidFill>
                <a:latin typeface="Midan"/>
              </a:rPr>
              <a:t>Implement real-time feedback mechanisms.</a:t>
            </a:r>
          </a:p>
          <a:p>
            <a:pPr>
              <a:lnSpc>
                <a:spcPts val="4550"/>
              </a:lnSpc>
            </a:pPr>
          </a:p>
          <a:p>
            <a:pPr>
              <a:lnSpc>
                <a:spcPts val="4550"/>
              </a:lnSpc>
            </a:pPr>
          </a:p>
        </p:txBody>
      </p:sp>
      <p:sp>
        <p:nvSpPr>
          <p:cNvPr name="TextBox 12" id="12"/>
          <p:cNvSpPr txBox="true"/>
          <p:nvPr/>
        </p:nvSpPr>
        <p:spPr>
          <a:xfrm rot="0">
            <a:off x="7075755" y="7227887"/>
            <a:ext cx="10183545" cy="2517776"/>
          </a:xfrm>
          <a:prstGeom prst="rect">
            <a:avLst/>
          </a:prstGeom>
        </p:spPr>
        <p:txBody>
          <a:bodyPr anchor="t" rtlCol="false" tIns="0" lIns="0" bIns="0" rIns="0">
            <a:spAutoFit/>
          </a:bodyPr>
          <a:lstStyle/>
          <a:p>
            <a:pPr>
              <a:lnSpc>
                <a:spcPts val="4550"/>
              </a:lnSpc>
            </a:pPr>
            <a:r>
              <a:rPr lang="en-US" sz="6500">
                <a:solidFill>
                  <a:srgbClr val="445748"/>
                </a:solidFill>
                <a:latin typeface="Midan Semi-Bold"/>
              </a:rPr>
              <a:t>Live-in-Labs Expansion:</a:t>
            </a:r>
          </a:p>
          <a:p>
            <a:pPr marL="1403352" indent="-701676" lvl="1">
              <a:lnSpc>
                <a:spcPts val="4550"/>
              </a:lnSpc>
              <a:buFont typeface="Arial"/>
              <a:buChar char="•"/>
            </a:pPr>
            <a:r>
              <a:rPr lang="en-US" sz="6500">
                <a:solidFill>
                  <a:srgbClr val="445748"/>
                </a:solidFill>
                <a:latin typeface="Midan"/>
              </a:rPr>
              <a:t>Extend program reach to neighboring villages.</a:t>
            </a:r>
          </a:p>
          <a:p>
            <a:pPr>
              <a:lnSpc>
                <a:spcPts val="4550"/>
              </a:lnSpc>
            </a:pPr>
          </a:p>
        </p:txBody>
      </p:sp>
      <p:sp>
        <p:nvSpPr>
          <p:cNvPr name="TextBox 13" id="13"/>
          <p:cNvSpPr txBox="true"/>
          <p:nvPr/>
        </p:nvSpPr>
        <p:spPr>
          <a:xfrm rot="0">
            <a:off x="2525894" y="3503206"/>
            <a:ext cx="791437" cy="863600"/>
          </a:xfrm>
          <a:prstGeom prst="rect">
            <a:avLst/>
          </a:prstGeom>
        </p:spPr>
        <p:txBody>
          <a:bodyPr anchor="t" rtlCol="false" tIns="0" lIns="0" bIns="0" rIns="0">
            <a:spAutoFit/>
          </a:bodyPr>
          <a:lstStyle/>
          <a:p>
            <a:pPr algn="ctr">
              <a:lnSpc>
                <a:spcPts val="4899"/>
              </a:lnSpc>
            </a:pPr>
            <a:r>
              <a:rPr lang="en-US" sz="6999">
                <a:solidFill>
                  <a:srgbClr val="445748"/>
                </a:solidFill>
                <a:latin typeface="Midan"/>
              </a:rPr>
              <a:t>1</a:t>
            </a:r>
          </a:p>
        </p:txBody>
      </p:sp>
      <p:sp>
        <p:nvSpPr>
          <p:cNvPr name="TextBox 14" id="14"/>
          <p:cNvSpPr txBox="true"/>
          <p:nvPr/>
        </p:nvSpPr>
        <p:spPr>
          <a:xfrm rot="0">
            <a:off x="4182250" y="5484416"/>
            <a:ext cx="791437" cy="863600"/>
          </a:xfrm>
          <a:prstGeom prst="rect">
            <a:avLst/>
          </a:prstGeom>
        </p:spPr>
        <p:txBody>
          <a:bodyPr anchor="t" rtlCol="false" tIns="0" lIns="0" bIns="0" rIns="0">
            <a:spAutoFit/>
          </a:bodyPr>
          <a:lstStyle/>
          <a:p>
            <a:pPr algn="ctr">
              <a:lnSpc>
                <a:spcPts val="4899"/>
              </a:lnSpc>
            </a:pPr>
            <a:r>
              <a:rPr lang="en-US" sz="6999">
                <a:solidFill>
                  <a:srgbClr val="445748"/>
                </a:solidFill>
                <a:latin typeface="Midan"/>
              </a:rPr>
              <a:t>2</a:t>
            </a:r>
          </a:p>
        </p:txBody>
      </p:sp>
      <p:sp>
        <p:nvSpPr>
          <p:cNvPr name="TextBox 15" id="15"/>
          <p:cNvSpPr txBox="true"/>
          <p:nvPr/>
        </p:nvSpPr>
        <p:spPr>
          <a:xfrm rot="0">
            <a:off x="5720649" y="7493000"/>
            <a:ext cx="791437" cy="863600"/>
          </a:xfrm>
          <a:prstGeom prst="rect">
            <a:avLst/>
          </a:prstGeom>
        </p:spPr>
        <p:txBody>
          <a:bodyPr anchor="t" rtlCol="false" tIns="0" lIns="0" bIns="0" rIns="0">
            <a:spAutoFit/>
          </a:bodyPr>
          <a:lstStyle/>
          <a:p>
            <a:pPr algn="ctr">
              <a:lnSpc>
                <a:spcPts val="4899"/>
              </a:lnSpc>
            </a:pPr>
            <a:r>
              <a:rPr lang="en-US" sz="6999">
                <a:solidFill>
                  <a:srgbClr val="445748"/>
                </a:solidFill>
                <a:latin typeface="Midan"/>
              </a:rPr>
              <a:t>3</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5400000">
            <a:off x="5029200" y="-3138610"/>
            <a:ext cx="8229600" cy="16564221"/>
          </a:xfrm>
          <a:custGeom>
            <a:avLst/>
            <a:gdLst/>
            <a:ahLst/>
            <a:cxnLst/>
            <a:rect r="r" b="b" t="t" l="l"/>
            <a:pathLst>
              <a:path h="16564221" w="8229600">
                <a:moveTo>
                  <a:pt x="0" y="0"/>
                </a:moveTo>
                <a:lnTo>
                  <a:pt x="8229600" y="0"/>
                </a:lnTo>
                <a:lnTo>
                  <a:pt x="8229600" y="16564220"/>
                </a:lnTo>
                <a:lnTo>
                  <a:pt x="0" y="16564220"/>
                </a:lnTo>
                <a:lnTo>
                  <a:pt x="0" y="0"/>
                </a:lnTo>
                <a:close/>
              </a:path>
            </a:pathLst>
          </a:custGeom>
          <a:blipFill>
            <a:blip r:embed="rId3"/>
            <a:stretch>
              <a:fillRect l="-50957" t="0" r="0" b="0"/>
            </a:stretch>
          </a:blipFill>
        </p:spPr>
      </p:sp>
      <p:sp>
        <p:nvSpPr>
          <p:cNvPr name="Freeform 4" id="4"/>
          <p:cNvSpPr/>
          <p:nvPr/>
        </p:nvSpPr>
        <p:spPr>
          <a:xfrm flipH="false" flipV="false" rot="-5173097">
            <a:off x="3901387" y="540259"/>
            <a:ext cx="947536" cy="2634229"/>
          </a:xfrm>
          <a:custGeom>
            <a:avLst/>
            <a:gdLst/>
            <a:ahLst/>
            <a:cxnLst/>
            <a:rect r="r" b="b" t="t" l="l"/>
            <a:pathLst>
              <a:path h="2634229" w="947536">
                <a:moveTo>
                  <a:pt x="0" y="0"/>
                </a:moveTo>
                <a:lnTo>
                  <a:pt x="947536" y="0"/>
                </a:lnTo>
                <a:lnTo>
                  <a:pt x="947536" y="2634229"/>
                </a:lnTo>
                <a:lnTo>
                  <a:pt x="0" y="2634229"/>
                </a:lnTo>
                <a:lnTo>
                  <a:pt x="0" y="0"/>
                </a:lnTo>
                <a:close/>
              </a:path>
            </a:pathLst>
          </a:custGeom>
          <a:blipFill>
            <a:blip r:embed="rId4">
              <a:alphaModFix amt="60000"/>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0" y="5481231"/>
            <a:ext cx="3759041" cy="5143500"/>
          </a:xfrm>
          <a:custGeom>
            <a:avLst/>
            <a:gdLst/>
            <a:ahLst/>
            <a:cxnLst/>
            <a:rect r="r" b="b" t="t" l="l"/>
            <a:pathLst>
              <a:path h="5143500" w="3759041">
                <a:moveTo>
                  <a:pt x="0" y="0"/>
                </a:moveTo>
                <a:lnTo>
                  <a:pt x="3759041" y="0"/>
                </a:lnTo>
                <a:lnTo>
                  <a:pt x="3759041" y="5143500"/>
                </a:lnTo>
                <a:lnTo>
                  <a:pt x="0" y="5143500"/>
                </a:lnTo>
                <a:lnTo>
                  <a:pt x="0" y="0"/>
                </a:lnTo>
                <a:close/>
              </a:path>
            </a:pathLst>
          </a:custGeom>
          <a:blipFill>
            <a:blip r:embed="rId6"/>
            <a:stretch>
              <a:fillRect l="0" t="0" r="0" b="0"/>
            </a:stretch>
          </a:blipFill>
        </p:spPr>
      </p:sp>
      <p:sp>
        <p:nvSpPr>
          <p:cNvPr name="TextBox 6" id="6"/>
          <p:cNvSpPr txBox="true"/>
          <p:nvPr/>
        </p:nvSpPr>
        <p:spPr>
          <a:xfrm rot="0">
            <a:off x="5961850" y="990600"/>
            <a:ext cx="11464261" cy="1552571"/>
          </a:xfrm>
          <a:prstGeom prst="rect">
            <a:avLst/>
          </a:prstGeom>
        </p:spPr>
        <p:txBody>
          <a:bodyPr anchor="t" rtlCol="false" tIns="0" lIns="0" bIns="0" rIns="0">
            <a:spAutoFit/>
          </a:bodyPr>
          <a:lstStyle/>
          <a:p>
            <a:pPr algn="ctr">
              <a:lnSpc>
                <a:spcPts val="12600"/>
              </a:lnSpc>
            </a:pPr>
            <a:r>
              <a:rPr lang="en-US" sz="9000">
                <a:solidFill>
                  <a:srgbClr val="445748"/>
                </a:solidFill>
                <a:latin typeface="Della Respira"/>
              </a:rPr>
              <a:t>Future scope</a:t>
            </a:r>
          </a:p>
        </p:txBody>
      </p:sp>
      <p:sp>
        <p:nvSpPr>
          <p:cNvPr name="Freeform 7" id="7"/>
          <p:cNvSpPr/>
          <p:nvPr/>
        </p:nvSpPr>
        <p:spPr>
          <a:xfrm flipH="false" flipV="false" rot="0">
            <a:off x="2436697" y="3330556"/>
            <a:ext cx="969830" cy="1008875"/>
          </a:xfrm>
          <a:custGeom>
            <a:avLst/>
            <a:gdLst/>
            <a:ahLst/>
            <a:cxnLst/>
            <a:rect r="r" b="b" t="t" l="l"/>
            <a:pathLst>
              <a:path h="1008875" w="969830">
                <a:moveTo>
                  <a:pt x="0" y="0"/>
                </a:moveTo>
                <a:lnTo>
                  <a:pt x="969830" y="0"/>
                </a:lnTo>
                <a:lnTo>
                  <a:pt x="969830" y="1008875"/>
                </a:lnTo>
                <a:lnTo>
                  <a:pt x="0" y="100887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8" id="8"/>
          <p:cNvSpPr/>
          <p:nvPr/>
        </p:nvSpPr>
        <p:spPr>
          <a:xfrm flipH="false" flipV="false" rot="0">
            <a:off x="4093054" y="5311765"/>
            <a:ext cx="969830" cy="1008875"/>
          </a:xfrm>
          <a:custGeom>
            <a:avLst/>
            <a:gdLst/>
            <a:ahLst/>
            <a:cxnLst/>
            <a:rect r="r" b="b" t="t" l="l"/>
            <a:pathLst>
              <a:path h="1008875" w="969830">
                <a:moveTo>
                  <a:pt x="0" y="0"/>
                </a:moveTo>
                <a:lnTo>
                  <a:pt x="969830" y="0"/>
                </a:lnTo>
                <a:lnTo>
                  <a:pt x="969830" y="1008875"/>
                </a:lnTo>
                <a:lnTo>
                  <a:pt x="0" y="100887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9" id="9"/>
          <p:cNvSpPr/>
          <p:nvPr/>
        </p:nvSpPr>
        <p:spPr>
          <a:xfrm flipH="false" flipV="false" rot="0">
            <a:off x="5631453" y="7292975"/>
            <a:ext cx="969830" cy="1008875"/>
          </a:xfrm>
          <a:custGeom>
            <a:avLst/>
            <a:gdLst/>
            <a:ahLst/>
            <a:cxnLst/>
            <a:rect r="r" b="b" t="t" l="l"/>
            <a:pathLst>
              <a:path h="1008875" w="969830">
                <a:moveTo>
                  <a:pt x="0" y="0"/>
                </a:moveTo>
                <a:lnTo>
                  <a:pt x="969830" y="0"/>
                </a:lnTo>
                <a:lnTo>
                  <a:pt x="969830" y="1008875"/>
                </a:lnTo>
                <a:lnTo>
                  <a:pt x="0" y="100887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0" id="10"/>
          <p:cNvSpPr txBox="true"/>
          <p:nvPr/>
        </p:nvSpPr>
        <p:spPr>
          <a:xfrm rot="0">
            <a:off x="3883132" y="3219043"/>
            <a:ext cx="14404868" cy="2886076"/>
          </a:xfrm>
          <a:prstGeom prst="rect">
            <a:avLst/>
          </a:prstGeom>
        </p:spPr>
        <p:txBody>
          <a:bodyPr anchor="t" rtlCol="false" tIns="0" lIns="0" bIns="0" rIns="0">
            <a:spAutoFit/>
          </a:bodyPr>
          <a:lstStyle/>
          <a:p>
            <a:pPr>
              <a:lnSpc>
                <a:spcPts val="4200"/>
              </a:lnSpc>
            </a:pPr>
            <a:r>
              <a:rPr lang="en-US" sz="6000">
                <a:solidFill>
                  <a:srgbClr val="445748"/>
                </a:solidFill>
                <a:latin typeface="Midan Semi-Bold"/>
              </a:rPr>
              <a:t>Scaling Successful Interventions:</a:t>
            </a:r>
          </a:p>
          <a:p>
            <a:pPr marL="1295405" indent="-647702" lvl="1">
              <a:lnSpc>
                <a:spcPts val="4200"/>
              </a:lnSpc>
              <a:buFont typeface="Arial"/>
              <a:buChar char="•"/>
            </a:pPr>
            <a:r>
              <a:rPr lang="en-US" sz="6000">
                <a:solidFill>
                  <a:srgbClr val="445748"/>
                </a:solidFill>
                <a:latin typeface="Midan"/>
              </a:rPr>
              <a:t>Explore scaling to neighb</a:t>
            </a:r>
            <a:r>
              <a:rPr lang="en-US" sz="6000">
                <a:solidFill>
                  <a:srgbClr val="445748"/>
                </a:solidFill>
                <a:latin typeface="Midan"/>
              </a:rPr>
              <a:t>oring regions.</a:t>
            </a:r>
          </a:p>
          <a:p>
            <a:pPr marL="1295405" indent="-647702" lvl="1">
              <a:lnSpc>
                <a:spcPts val="4200"/>
              </a:lnSpc>
              <a:buFont typeface="Arial"/>
              <a:buChar char="•"/>
            </a:pPr>
            <a:r>
              <a:rPr lang="en-US" sz="6000">
                <a:solidFill>
                  <a:srgbClr val="445748"/>
                </a:solidFill>
                <a:latin typeface="Midan"/>
              </a:rPr>
              <a:t>Collaborate with local authorities.</a:t>
            </a:r>
          </a:p>
          <a:p>
            <a:pPr>
              <a:lnSpc>
                <a:spcPts val="4200"/>
              </a:lnSpc>
            </a:pPr>
          </a:p>
          <a:p>
            <a:pPr>
              <a:lnSpc>
                <a:spcPts val="4200"/>
              </a:lnSpc>
            </a:pPr>
          </a:p>
        </p:txBody>
      </p:sp>
      <p:sp>
        <p:nvSpPr>
          <p:cNvPr name="TextBox 11" id="11"/>
          <p:cNvSpPr txBox="true"/>
          <p:nvPr/>
        </p:nvSpPr>
        <p:spPr>
          <a:xfrm rot="0">
            <a:off x="5597352" y="5151436"/>
            <a:ext cx="12193256" cy="3419476"/>
          </a:xfrm>
          <a:prstGeom prst="rect">
            <a:avLst/>
          </a:prstGeom>
        </p:spPr>
        <p:txBody>
          <a:bodyPr anchor="t" rtlCol="false" tIns="0" lIns="0" bIns="0" rIns="0">
            <a:spAutoFit/>
          </a:bodyPr>
          <a:lstStyle/>
          <a:p>
            <a:pPr>
              <a:lnSpc>
                <a:spcPts val="4200"/>
              </a:lnSpc>
            </a:pPr>
            <a:r>
              <a:rPr lang="en-US" sz="6000">
                <a:solidFill>
                  <a:srgbClr val="445748"/>
                </a:solidFill>
                <a:latin typeface="Midan Bold"/>
              </a:rPr>
              <a:t>Long-Term Monitoring and Evaluation:</a:t>
            </a:r>
          </a:p>
          <a:p>
            <a:pPr marL="1295405" indent="-647702" lvl="1">
              <a:lnSpc>
                <a:spcPts val="4200"/>
              </a:lnSpc>
              <a:buFont typeface="Arial"/>
              <a:buChar char="•"/>
            </a:pPr>
            <a:r>
              <a:rPr lang="en-US" sz="6000">
                <a:solidFill>
                  <a:srgbClr val="445748"/>
                </a:solidFill>
                <a:latin typeface="Midan"/>
              </a:rPr>
              <a:t>Establish continuous monitoring.</a:t>
            </a:r>
          </a:p>
          <a:p>
            <a:pPr marL="1295405" indent="-647702" lvl="1">
              <a:lnSpc>
                <a:spcPts val="4200"/>
              </a:lnSpc>
              <a:buFont typeface="Arial"/>
              <a:buChar char="•"/>
            </a:pPr>
            <a:r>
              <a:rPr lang="en-US" sz="6000">
                <a:solidFill>
                  <a:srgbClr val="445748"/>
                </a:solidFill>
                <a:latin typeface="Midan"/>
              </a:rPr>
              <a:t>Implement feedback mechanisms.</a:t>
            </a:r>
          </a:p>
          <a:p>
            <a:pPr>
              <a:lnSpc>
                <a:spcPts val="4200"/>
              </a:lnSpc>
            </a:pPr>
          </a:p>
          <a:p>
            <a:pPr>
              <a:lnSpc>
                <a:spcPts val="4200"/>
              </a:lnSpc>
            </a:pPr>
          </a:p>
          <a:p>
            <a:pPr>
              <a:lnSpc>
                <a:spcPts val="4200"/>
              </a:lnSpc>
            </a:pPr>
          </a:p>
        </p:txBody>
      </p:sp>
      <p:sp>
        <p:nvSpPr>
          <p:cNvPr name="TextBox 12" id="12"/>
          <p:cNvSpPr txBox="true"/>
          <p:nvPr/>
        </p:nvSpPr>
        <p:spPr>
          <a:xfrm rot="0">
            <a:off x="7075755" y="7208837"/>
            <a:ext cx="10183545" cy="2886076"/>
          </a:xfrm>
          <a:prstGeom prst="rect">
            <a:avLst/>
          </a:prstGeom>
        </p:spPr>
        <p:txBody>
          <a:bodyPr anchor="t" rtlCol="false" tIns="0" lIns="0" bIns="0" rIns="0">
            <a:spAutoFit/>
          </a:bodyPr>
          <a:lstStyle/>
          <a:p>
            <a:pPr>
              <a:lnSpc>
                <a:spcPts val="4200"/>
              </a:lnSpc>
            </a:pPr>
            <a:r>
              <a:rPr lang="en-US" sz="6000">
                <a:solidFill>
                  <a:srgbClr val="445748"/>
                </a:solidFill>
                <a:latin typeface="Midan Bold"/>
              </a:rPr>
              <a:t>Expansion of Live-in-Labs Program:</a:t>
            </a:r>
          </a:p>
          <a:p>
            <a:pPr marL="1295405" indent="-647702" lvl="1">
              <a:lnSpc>
                <a:spcPts val="4200"/>
              </a:lnSpc>
              <a:buFont typeface="Arial"/>
              <a:buChar char="•"/>
            </a:pPr>
            <a:r>
              <a:rPr lang="en-US" sz="6000">
                <a:solidFill>
                  <a:srgbClr val="445748"/>
                </a:solidFill>
                <a:latin typeface="Midan"/>
              </a:rPr>
              <a:t>Extend to broader geographical reach.</a:t>
            </a:r>
          </a:p>
          <a:p>
            <a:pPr marL="1295405" indent="-647702" lvl="1">
              <a:lnSpc>
                <a:spcPts val="4200"/>
              </a:lnSpc>
              <a:buFont typeface="Arial"/>
              <a:buChar char="•"/>
            </a:pPr>
            <a:r>
              <a:rPr lang="en-US" sz="6000">
                <a:solidFill>
                  <a:srgbClr val="445748"/>
                </a:solidFill>
                <a:latin typeface="Midan"/>
              </a:rPr>
              <a:t>Foster experiential learning.</a:t>
            </a:r>
          </a:p>
          <a:p>
            <a:pPr>
              <a:lnSpc>
                <a:spcPts val="4200"/>
              </a:lnSpc>
            </a:pPr>
          </a:p>
          <a:p>
            <a:pPr>
              <a:lnSpc>
                <a:spcPts val="4200"/>
              </a:lnSpc>
            </a:pPr>
          </a:p>
        </p:txBody>
      </p:sp>
      <p:sp>
        <p:nvSpPr>
          <p:cNvPr name="TextBox 13" id="13"/>
          <p:cNvSpPr txBox="true"/>
          <p:nvPr/>
        </p:nvSpPr>
        <p:spPr>
          <a:xfrm rot="0">
            <a:off x="2525894" y="3503206"/>
            <a:ext cx="791437" cy="863600"/>
          </a:xfrm>
          <a:prstGeom prst="rect">
            <a:avLst/>
          </a:prstGeom>
        </p:spPr>
        <p:txBody>
          <a:bodyPr anchor="t" rtlCol="false" tIns="0" lIns="0" bIns="0" rIns="0">
            <a:spAutoFit/>
          </a:bodyPr>
          <a:lstStyle/>
          <a:p>
            <a:pPr algn="ctr">
              <a:lnSpc>
                <a:spcPts val="4899"/>
              </a:lnSpc>
            </a:pPr>
            <a:r>
              <a:rPr lang="en-US" sz="6999">
                <a:solidFill>
                  <a:srgbClr val="445748"/>
                </a:solidFill>
                <a:latin typeface="Midan"/>
              </a:rPr>
              <a:t>1</a:t>
            </a:r>
          </a:p>
        </p:txBody>
      </p:sp>
      <p:sp>
        <p:nvSpPr>
          <p:cNvPr name="TextBox 14" id="14"/>
          <p:cNvSpPr txBox="true"/>
          <p:nvPr/>
        </p:nvSpPr>
        <p:spPr>
          <a:xfrm rot="0">
            <a:off x="4182250" y="5484416"/>
            <a:ext cx="791437" cy="863600"/>
          </a:xfrm>
          <a:prstGeom prst="rect">
            <a:avLst/>
          </a:prstGeom>
        </p:spPr>
        <p:txBody>
          <a:bodyPr anchor="t" rtlCol="false" tIns="0" lIns="0" bIns="0" rIns="0">
            <a:spAutoFit/>
          </a:bodyPr>
          <a:lstStyle/>
          <a:p>
            <a:pPr algn="ctr">
              <a:lnSpc>
                <a:spcPts val="4899"/>
              </a:lnSpc>
            </a:pPr>
            <a:r>
              <a:rPr lang="en-US" sz="6999">
                <a:solidFill>
                  <a:srgbClr val="445748"/>
                </a:solidFill>
                <a:latin typeface="Midan"/>
              </a:rPr>
              <a:t>2</a:t>
            </a:r>
          </a:p>
        </p:txBody>
      </p:sp>
      <p:sp>
        <p:nvSpPr>
          <p:cNvPr name="TextBox 15" id="15"/>
          <p:cNvSpPr txBox="true"/>
          <p:nvPr/>
        </p:nvSpPr>
        <p:spPr>
          <a:xfrm rot="0">
            <a:off x="5720649" y="7493000"/>
            <a:ext cx="791437" cy="863600"/>
          </a:xfrm>
          <a:prstGeom prst="rect">
            <a:avLst/>
          </a:prstGeom>
        </p:spPr>
        <p:txBody>
          <a:bodyPr anchor="t" rtlCol="false" tIns="0" lIns="0" bIns="0" rIns="0">
            <a:spAutoFit/>
          </a:bodyPr>
          <a:lstStyle/>
          <a:p>
            <a:pPr algn="ctr">
              <a:lnSpc>
                <a:spcPts val="4899"/>
              </a:lnSpc>
            </a:pPr>
            <a:r>
              <a:rPr lang="en-US" sz="6999">
                <a:solidFill>
                  <a:srgbClr val="445748"/>
                </a:solidFill>
                <a:latin typeface="Midan"/>
              </a:rPr>
              <a:t>3</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5400000">
            <a:off x="5029200" y="-3138610"/>
            <a:ext cx="8229600" cy="16564221"/>
          </a:xfrm>
          <a:custGeom>
            <a:avLst/>
            <a:gdLst/>
            <a:ahLst/>
            <a:cxnLst/>
            <a:rect r="r" b="b" t="t" l="l"/>
            <a:pathLst>
              <a:path h="16564221" w="8229600">
                <a:moveTo>
                  <a:pt x="0" y="0"/>
                </a:moveTo>
                <a:lnTo>
                  <a:pt x="8229600" y="0"/>
                </a:lnTo>
                <a:lnTo>
                  <a:pt x="8229600" y="16564220"/>
                </a:lnTo>
                <a:lnTo>
                  <a:pt x="0" y="16564220"/>
                </a:lnTo>
                <a:lnTo>
                  <a:pt x="0" y="0"/>
                </a:lnTo>
                <a:close/>
              </a:path>
            </a:pathLst>
          </a:custGeom>
          <a:blipFill>
            <a:blip r:embed="rId3"/>
            <a:stretch>
              <a:fillRect l="-50957" t="0" r="0" b="0"/>
            </a:stretch>
          </a:blipFill>
        </p:spPr>
      </p:sp>
      <p:sp>
        <p:nvSpPr>
          <p:cNvPr name="Freeform 4" id="4"/>
          <p:cNvSpPr/>
          <p:nvPr/>
        </p:nvSpPr>
        <p:spPr>
          <a:xfrm flipH="false" flipV="false" rot="-5173097">
            <a:off x="3901387" y="540259"/>
            <a:ext cx="947536" cy="2634229"/>
          </a:xfrm>
          <a:custGeom>
            <a:avLst/>
            <a:gdLst/>
            <a:ahLst/>
            <a:cxnLst/>
            <a:rect r="r" b="b" t="t" l="l"/>
            <a:pathLst>
              <a:path h="2634229" w="947536">
                <a:moveTo>
                  <a:pt x="0" y="0"/>
                </a:moveTo>
                <a:lnTo>
                  <a:pt x="947536" y="0"/>
                </a:lnTo>
                <a:lnTo>
                  <a:pt x="947536" y="2634229"/>
                </a:lnTo>
                <a:lnTo>
                  <a:pt x="0" y="2634229"/>
                </a:lnTo>
                <a:lnTo>
                  <a:pt x="0" y="0"/>
                </a:lnTo>
                <a:close/>
              </a:path>
            </a:pathLst>
          </a:custGeom>
          <a:blipFill>
            <a:blip r:embed="rId4">
              <a:alphaModFix amt="60000"/>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0" y="5481231"/>
            <a:ext cx="3759041" cy="5143500"/>
          </a:xfrm>
          <a:custGeom>
            <a:avLst/>
            <a:gdLst/>
            <a:ahLst/>
            <a:cxnLst/>
            <a:rect r="r" b="b" t="t" l="l"/>
            <a:pathLst>
              <a:path h="5143500" w="3759041">
                <a:moveTo>
                  <a:pt x="0" y="0"/>
                </a:moveTo>
                <a:lnTo>
                  <a:pt x="3759041" y="0"/>
                </a:lnTo>
                <a:lnTo>
                  <a:pt x="3759041" y="5143500"/>
                </a:lnTo>
                <a:lnTo>
                  <a:pt x="0" y="5143500"/>
                </a:lnTo>
                <a:lnTo>
                  <a:pt x="0" y="0"/>
                </a:lnTo>
                <a:close/>
              </a:path>
            </a:pathLst>
          </a:custGeom>
          <a:blipFill>
            <a:blip r:embed="rId6"/>
            <a:stretch>
              <a:fillRect l="0" t="0" r="0" b="0"/>
            </a:stretch>
          </a:blipFill>
        </p:spPr>
      </p:sp>
      <p:sp>
        <p:nvSpPr>
          <p:cNvPr name="TextBox 6" id="6"/>
          <p:cNvSpPr txBox="true"/>
          <p:nvPr/>
        </p:nvSpPr>
        <p:spPr>
          <a:xfrm rot="0">
            <a:off x="5961850" y="990600"/>
            <a:ext cx="11464261" cy="1552571"/>
          </a:xfrm>
          <a:prstGeom prst="rect">
            <a:avLst/>
          </a:prstGeom>
        </p:spPr>
        <p:txBody>
          <a:bodyPr anchor="t" rtlCol="false" tIns="0" lIns="0" bIns="0" rIns="0">
            <a:spAutoFit/>
          </a:bodyPr>
          <a:lstStyle/>
          <a:p>
            <a:pPr algn="ctr">
              <a:lnSpc>
                <a:spcPts val="12600"/>
              </a:lnSpc>
            </a:pPr>
            <a:r>
              <a:rPr lang="en-US" sz="9000">
                <a:solidFill>
                  <a:srgbClr val="445748"/>
                </a:solidFill>
                <a:latin typeface="Della Respira"/>
              </a:rPr>
              <a:t>Future scope</a:t>
            </a:r>
          </a:p>
        </p:txBody>
      </p:sp>
      <p:sp>
        <p:nvSpPr>
          <p:cNvPr name="Freeform 7" id="7"/>
          <p:cNvSpPr/>
          <p:nvPr/>
        </p:nvSpPr>
        <p:spPr>
          <a:xfrm flipH="false" flipV="false" rot="0">
            <a:off x="2436697" y="3330556"/>
            <a:ext cx="969830" cy="1008875"/>
          </a:xfrm>
          <a:custGeom>
            <a:avLst/>
            <a:gdLst/>
            <a:ahLst/>
            <a:cxnLst/>
            <a:rect r="r" b="b" t="t" l="l"/>
            <a:pathLst>
              <a:path h="1008875" w="969830">
                <a:moveTo>
                  <a:pt x="0" y="0"/>
                </a:moveTo>
                <a:lnTo>
                  <a:pt x="969830" y="0"/>
                </a:lnTo>
                <a:lnTo>
                  <a:pt x="969830" y="1008875"/>
                </a:lnTo>
                <a:lnTo>
                  <a:pt x="0" y="100887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8" id="8"/>
          <p:cNvSpPr/>
          <p:nvPr/>
        </p:nvSpPr>
        <p:spPr>
          <a:xfrm flipH="false" flipV="false" rot="0">
            <a:off x="4093054" y="5311765"/>
            <a:ext cx="969830" cy="1008875"/>
          </a:xfrm>
          <a:custGeom>
            <a:avLst/>
            <a:gdLst/>
            <a:ahLst/>
            <a:cxnLst/>
            <a:rect r="r" b="b" t="t" l="l"/>
            <a:pathLst>
              <a:path h="1008875" w="969830">
                <a:moveTo>
                  <a:pt x="0" y="0"/>
                </a:moveTo>
                <a:lnTo>
                  <a:pt x="969830" y="0"/>
                </a:lnTo>
                <a:lnTo>
                  <a:pt x="969830" y="1008875"/>
                </a:lnTo>
                <a:lnTo>
                  <a:pt x="0" y="100887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9" id="9"/>
          <p:cNvSpPr/>
          <p:nvPr/>
        </p:nvSpPr>
        <p:spPr>
          <a:xfrm flipH="false" flipV="false" rot="0">
            <a:off x="5631453" y="7292975"/>
            <a:ext cx="969830" cy="1008875"/>
          </a:xfrm>
          <a:custGeom>
            <a:avLst/>
            <a:gdLst/>
            <a:ahLst/>
            <a:cxnLst/>
            <a:rect r="r" b="b" t="t" l="l"/>
            <a:pathLst>
              <a:path h="1008875" w="969830">
                <a:moveTo>
                  <a:pt x="0" y="0"/>
                </a:moveTo>
                <a:lnTo>
                  <a:pt x="969830" y="0"/>
                </a:lnTo>
                <a:lnTo>
                  <a:pt x="969830" y="1008875"/>
                </a:lnTo>
                <a:lnTo>
                  <a:pt x="0" y="100887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0" id="10"/>
          <p:cNvSpPr txBox="true"/>
          <p:nvPr/>
        </p:nvSpPr>
        <p:spPr>
          <a:xfrm rot="0">
            <a:off x="3883132" y="3219043"/>
            <a:ext cx="14404868" cy="3419476"/>
          </a:xfrm>
          <a:prstGeom prst="rect">
            <a:avLst/>
          </a:prstGeom>
        </p:spPr>
        <p:txBody>
          <a:bodyPr anchor="t" rtlCol="false" tIns="0" lIns="0" bIns="0" rIns="0">
            <a:spAutoFit/>
          </a:bodyPr>
          <a:lstStyle/>
          <a:p>
            <a:pPr>
              <a:lnSpc>
                <a:spcPts val="4200"/>
              </a:lnSpc>
            </a:pPr>
            <a:r>
              <a:rPr lang="en-US" sz="6000">
                <a:solidFill>
                  <a:srgbClr val="445748"/>
                </a:solidFill>
                <a:latin typeface="Midan Bold"/>
              </a:rPr>
              <a:t>Research on Evolving Challenges:</a:t>
            </a:r>
          </a:p>
          <a:p>
            <a:pPr marL="1295405" indent="-647702" lvl="1">
              <a:lnSpc>
                <a:spcPts val="4200"/>
              </a:lnSpc>
              <a:buFont typeface="Arial"/>
              <a:buChar char="•"/>
            </a:pPr>
            <a:r>
              <a:rPr lang="en-US" sz="6000">
                <a:solidFill>
                  <a:srgbClr val="445748"/>
                </a:solidFill>
                <a:latin typeface="Midan"/>
              </a:rPr>
              <a:t>Conduct follow-up studies.</a:t>
            </a:r>
          </a:p>
          <a:p>
            <a:pPr marL="1295405" indent="-647702" lvl="1">
              <a:lnSpc>
                <a:spcPts val="4200"/>
              </a:lnSpc>
              <a:buFont typeface="Arial"/>
              <a:buChar char="•"/>
            </a:pPr>
            <a:r>
              <a:rPr lang="en-US" sz="6000">
                <a:solidFill>
                  <a:srgbClr val="445748"/>
                </a:solidFill>
                <a:latin typeface="Midan"/>
              </a:rPr>
              <a:t>Stay abreast of technological advancements.</a:t>
            </a:r>
          </a:p>
          <a:p>
            <a:pPr>
              <a:lnSpc>
                <a:spcPts val="4200"/>
              </a:lnSpc>
            </a:pPr>
          </a:p>
          <a:p>
            <a:pPr>
              <a:lnSpc>
                <a:spcPts val="4200"/>
              </a:lnSpc>
            </a:pPr>
          </a:p>
          <a:p>
            <a:pPr>
              <a:lnSpc>
                <a:spcPts val="4200"/>
              </a:lnSpc>
            </a:pPr>
          </a:p>
        </p:txBody>
      </p:sp>
      <p:sp>
        <p:nvSpPr>
          <p:cNvPr name="TextBox 11" id="11"/>
          <p:cNvSpPr txBox="true"/>
          <p:nvPr/>
        </p:nvSpPr>
        <p:spPr>
          <a:xfrm rot="0">
            <a:off x="5597352" y="5151436"/>
            <a:ext cx="12193256" cy="3952876"/>
          </a:xfrm>
          <a:prstGeom prst="rect">
            <a:avLst/>
          </a:prstGeom>
        </p:spPr>
        <p:txBody>
          <a:bodyPr anchor="t" rtlCol="false" tIns="0" lIns="0" bIns="0" rIns="0">
            <a:spAutoFit/>
          </a:bodyPr>
          <a:lstStyle/>
          <a:p>
            <a:pPr>
              <a:lnSpc>
                <a:spcPts val="4200"/>
              </a:lnSpc>
            </a:pPr>
            <a:r>
              <a:rPr lang="en-US" sz="6000">
                <a:solidFill>
                  <a:srgbClr val="445748"/>
                </a:solidFill>
                <a:latin typeface="Midan Bold"/>
              </a:rPr>
              <a:t>Digital Empowerment Initiatives:</a:t>
            </a:r>
          </a:p>
          <a:p>
            <a:pPr marL="1295405" indent="-647702" lvl="1">
              <a:lnSpc>
                <a:spcPts val="4200"/>
              </a:lnSpc>
              <a:buFont typeface="Arial"/>
              <a:buChar char="•"/>
            </a:pPr>
            <a:r>
              <a:rPr lang="en-US" sz="6000">
                <a:solidFill>
                  <a:srgbClr val="445748"/>
                </a:solidFill>
                <a:latin typeface="Midan"/>
              </a:rPr>
              <a:t>Integrate digital literacy programs.</a:t>
            </a:r>
          </a:p>
          <a:p>
            <a:pPr marL="1295405" indent="-647702" lvl="1">
              <a:lnSpc>
                <a:spcPts val="4200"/>
              </a:lnSpc>
              <a:buFont typeface="Arial"/>
              <a:buChar char="•"/>
            </a:pPr>
            <a:r>
              <a:rPr lang="en-US" sz="6000">
                <a:solidFill>
                  <a:srgbClr val="445748"/>
                </a:solidFill>
                <a:latin typeface="Midan"/>
              </a:rPr>
              <a:t>Explore mobile applications.</a:t>
            </a:r>
          </a:p>
          <a:p>
            <a:pPr>
              <a:lnSpc>
                <a:spcPts val="4200"/>
              </a:lnSpc>
            </a:pPr>
          </a:p>
          <a:p>
            <a:pPr>
              <a:lnSpc>
                <a:spcPts val="4200"/>
              </a:lnSpc>
            </a:pPr>
          </a:p>
          <a:p>
            <a:pPr>
              <a:lnSpc>
                <a:spcPts val="4200"/>
              </a:lnSpc>
            </a:pPr>
          </a:p>
          <a:p>
            <a:pPr>
              <a:lnSpc>
                <a:spcPts val="4200"/>
              </a:lnSpc>
            </a:pPr>
          </a:p>
        </p:txBody>
      </p:sp>
      <p:sp>
        <p:nvSpPr>
          <p:cNvPr name="TextBox 12" id="12"/>
          <p:cNvSpPr txBox="true"/>
          <p:nvPr/>
        </p:nvSpPr>
        <p:spPr>
          <a:xfrm rot="0">
            <a:off x="7075755" y="7208837"/>
            <a:ext cx="10183545" cy="3952876"/>
          </a:xfrm>
          <a:prstGeom prst="rect">
            <a:avLst/>
          </a:prstGeom>
        </p:spPr>
        <p:txBody>
          <a:bodyPr anchor="t" rtlCol="false" tIns="0" lIns="0" bIns="0" rIns="0">
            <a:spAutoFit/>
          </a:bodyPr>
          <a:lstStyle/>
          <a:p>
            <a:pPr>
              <a:lnSpc>
                <a:spcPts val="4200"/>
              </a:lnSpc>
            </a:pPr>
            <a:r>
              <a:rPr lang="en-US" sz="6000">
                <a:solidFill>
                  <a:srgbClr val="445748"/>
                </a:solidFill>
                <a:latin typeface="Midan Bold"/>
              </a:rPr>
              <a:t>Collaborative Partnerships:</a:t>
            </a:r>
          </a:p>
          <a:p>
            <a:pPr marL="1295405" indent="-647702" lvl="1">
              <a:lnSpc>
                <a:spcPts val="4200"/>
              </a:lnSpc>
              <a:buFont typeface="Arial"/>
              <a:buChar char="•"/>
            </a:pPr>
            <a:r>
              <a:rPr lang="en-US" sz="6000">
                <a:solidFill>
                  <a:srgbClr val="445748"/>
                </a:solidFill>
                <a:latin typeface="Midan"/>
              </a:rPr>
              <a:t>Form partnerships with governmental bodies.</a:t>
            </a:r>
          </a:p>
          <a:p>
            <a:pPr marL="1295405" indent="-647702" lvl="1">
              <a:lnSpc>
                <a:spcPts val="4200"/>
              </a:lnSpc>
              <a:buFont typeface="Arial"/>
              <a:buChar char="•"/>
            </a:pPr>
            <a:r>
              <a:rPr lang="en-US" sz="6000">
                <a:solidFill>
                  <a:srgbClr val="445748"/>
                </a:solidFill>
                <a:latin typeface="Midan"/>
              </a:rPr>
              <a:t>Establish a collaborative task force.</a:t>
            </a:r>
          </a:p>
          <a:p>
            <a:pPr>
              <a:lnSpc>
                <a:spcPts val="4200"/>
              </a:lnSpc>
            </a:pPr>
          </a:p>
          <a:p>
            <a:pPr>
              <a:lnSpc>
                <a:spcPts val="4200"/>
              </a:lnSpc>
            </a:pPr>
          </a:p>
          <a:p>
            <a:pPr>
              <a:lnSpc>
                <a:spcPts val="4200"/>
              </a:lnSpc>
            </a:pPr>
          </a:p>
        </p:txBody>
      </p:sp>
      <p:sp>
        <p:nvSpPr>
          <p:cNvPr name="TextBox 13" id="13"/>
          <p:cNvSpPr txBox="true"/>
          <p:nvPr/>
        </p:nvSpPr>
        <p:spPr>
          <a:xfrm rot="0">
            <a:off x="2525894" y="3503206"/>
            <a:ext cx="791437" cy="863600"/>
          </a:xfrm>
          <a:prstGeom prst="rect">
            <a:avLst/>
          </a:prstGeom>
        </p:spPr>
        <p:txBody>
          <a:bodyPr anchor="t" rtlCol="false" tIns="0" lIns="0" bIns="0" rIns="0">
            <a:spAutoFit/>
          </a:bodyPr>
          <a:lstStyle/>
          <a:p>
            <a:pPr algn="ctr">
              <a:lnSpc>
                <a:spcPts val="4899"/>
              </a:lnSpc>
            </a:pPr>
            <a:r>
              <a:rPr lang="en-US" sz="6999">
                <a:solidFill>
                  <a:srgbClr val="445748"/>
                </a:solidFill>
                <a:latin typeface="Midan"/>
              </a:rPr>
              <a:t>1</a:t>
            </a:r>
          </a:p>
        </p:txBody>
      </p:sp>
      <p:sp>
        <p:nvSpPr>
          <p:cNvPr name="TextBox 14" id="14"/>
          <p:cNvSpPr txBox="true"/>
          <p:nvPr/>
        </p:nvSpPr>
        <p:spPr>
          <a:xfrm rot="0">
            <a:off x="4182250" y="5484416"/>
            <a:ext cx="791437" cy="863600"/>
          </a:xfrm>
          <a:prstGeom prst="rect">
            <a:avLst/>
          </a:prstGeom>
        </p:spPr>
        <p:txBody>
          <a:bodyPr anchor="t" rtlCol="false" tIns="0" lIns="0" bIns="0" rIns="0">
            <a:spAutoFit/>
          </a:bodyPr>
          <a:lstStyle/>
          <a:p>
            <a:pPr algn="ctr">
              <a:lnSpc>
                <a:spcPts val="4899"/>
              </a:lnSpc>
            </a:pPr>
            <a:r>
              <a:rPr lang="en-US" sz="6999">
                <a:solidFill>
                  <a:srgbClr val="445748"/>
                </a:solidFill>
                <a:latin typeface="Midan"/>
              </a:rPr>
              <a:t>2</a:t>
            </a:r>
          </a:p>
        </p:txBody>
      </p:sp>
      <p:sp>
        <p:nvSpPr>
          <p:cNvPr name="TextBox 15" id="15"/>
          <p:cNvSpPr txBox="true"/>
          <p:nvPr/>
        </p:nvSpPr>
        <p:spPr>
          <a:xfrm rot="0">
            <a:off x="5720649" y="7493000"/>
            <a:ext cx="791437" cy="863600"/>
          </a:xfrm>
          <a:prstGeom prst="rect">
            <a:avLst/>
          </a:prstGeom>
        </p:spPr>
        <p:txBody>
          <a:bodyPr anchor="t" rtlCol="false" tIns="0" lIns="0" bIns="0" rIns="0">
            <a:spAutoFit/>
          </a:bodyPr>
          <a:lstStyle/>
          <a:p>
            <a:pPr algn="ctr">
              <a:lnSpc>
                <a:spcPts val="4899"/>
              </a:lnSpc>
            </a:pPr>
            <a:r>
              <a:rPr lang="en-US" sz="6999">
                <a:solidFill>
                  <a:srgbClr val="445748"/>
                </a:solidFill>
                <a:latin typeface="Midan"/>
              </a:rPr>
              <a:t>3</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0" y="18288000"/>
                </a:moveTo>
                <a:lnTo>
                  <a:pt x="0" y="0"/>
                </a:lnTo>
                <a:lnTo>
                  <a:pt x="10287000" y="0"/>
                </a:lnTo>
                <a:lnTo>
                  <a:pt x="10287000" y="18288000"/>
                </a:lnTo>
                <a:lnTo>
                  <a:pt x="0" y="18288000"/>
                </a:lnTo>
                <a:close/>
              </a:path>
            </a:pathLst>
          </a:custGeom>
          <a:blipFill>
            <a:blip r:embed="rId2"/>
            <a:stretch>
              <a:fillRect l="-86257" t="-19846" r="0" b="-19846"/>
            </a:stretch>
          </a:blipFill>
        </p:spPr>
      </p:sp>
      <p:sp>
        <p:nvSpPr>
          <p:cNvPr name="Freeform 3" id="3"/>
          <p:cNvSpPr/>
          <p:nvPr/>
        </p:nvSpPr>
        <p:spPr>
          <a:xfrm flipH="false" flipV="false" rot="0">
            <a:off x="0" y="738342"/>
            <a:ext cx="18288000" cy="1894295"/>
          </a:xfrm>
          <a:custGeom>
            <a:avLst/>
            <a:gdLst/>
            <a:ahLst/>
            <a:cxnLst/>
            <a:rect r="r" b="b" t="t" l="l"/>
            <a:pathLst>
              <a:path h="1894295" w="18288000">
                <a:moveTo>
                  <a:pt x="0" y="0"/>
                </a:moveTo>
                <a:lnTo>
                  <a:pt x="18288000" y="0"/>
                </a:lnTo>
                <a:lnTo>
                  <a:pt x="18288000" y="1894295"/>
                </a:lnTo>
                <a:lnTo>
                  <a:pt x="0" y="1894295"/>
                </a:lnTo>
                <a:lnTo>
                  <a:pt x="0" y="0"/>
                </a:lnTo>
                <a:close/>
              </a:path>
            </a:pathLst>
          </a:custGeom>
          <a:blipFill>
            <a:blip r:embed="rId3"/>
            <a:stretch>
              <a:fillRect l="0" t="0" r="0" b="-543214"/>
            </a:stretch>
          </a:blipFill>
        </p:spPr>
      </p:sp>
      <p:sp>
        <p:nvSpPr>
          <p:cNvPr name="Freeform 4" id="4"/>
          <p:cNvSpPr/>
          <p:nvPr/>
        </p:nvSpPr>
        <p:spPr>
          <a:xfrm flipH="false" flipV="false" rot="0">
            <a:off x="13545644" y="1142919"/>
            <a:ext cx="1431242" cy="1085142"/>
          </a:xfrm>
          <a:custGeom>
            <a:avLst/>
            <a:gdLst/>
            <a:ahLst/>
            <a:cxnLst/>
            <a:rect r="r" b="b" t="t" l="l"/>
            <a:pathLst>
              <a:path h="1085142" w="1431242">
                <a:moveTo>
                  <a:pt x="0" y="0"/>
                </a:moveTo>
                <a:lnTo>
                  <a:pt x="1431242" y="0"/>
                </a:lnTo>
                <a:lnTo>
                  <a:pt x="1431242" y="1085142"/>
                </a:lnTo>
                <a:lnTo>
                  <a:pt x="0" y="108514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true" flipV="false" rot="0">
            <a:off x="3307148" y="1142919"/>
            <a:ext cx="1431242" cy="1085142"/>
          </a:xfrm>
          <a:custGeom>
            <a:avLst/>
            <a:gdLst/>
            <a:ahLst/>
            <a:cxnLst/>
            <a:rect r="r" b="b" t="t" l="l"/>
            <a:pathLst>
              <a:path h="1085142" w="1431242">
                <a:moveTo>
                  <a:pt x="1431242" y="0"/>
                </a:moveTo>
                <a:lnTo>
                  <a:pt x="0" y="0"/>
                </a:lnTo>
                <a:lnTo>
                  <a:pt x="0" y="1085142"/>
                </a:lnTo>
                <a:lnTo>
                  <a:pt x="1431242" y="1085142"/>
                </a:lnTo>
                <a:lnTo>
                  <a:pt x="1431242"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6" id="6"/>
          <p:cNvSpPr txBox="true"/>
          <p:nvPr/>
        </p:nvSpPr>
        <p:spPr>
          <a:xfrm rot="0">
            <a:off x="4782473" y="857250"/>
            <a:ext cx="8723055" cy="1543050"/>
          </a:xfrm>
          <a:prstGeom prst="rect">
            <a:avLst/>
          </a:prstGeom>
        </p:spPr>
        <p:txBody>
          <a:bodyPr anchor="t" rtlCol="false" tIns="0" lIns="0" bIns="0" rIns="0">
            <a:spAutoFit/>
          </a:bodyPr>
          <a:lstStyle/>
          <a:p>
            <a:pPr algn="ctr">
              <a:lnSpc>
                <a:spcPts val="12599"/>
              </a:lnSpc>
            </a:pPr>
            <a:r>
              <a:rPr lang="en-US" sz="9000">
                <a:solidFill>
                  <a:srgbClr val="FFEBDA"/>
                </a:solidFill>
                <a:latin typeface="Della Respira"/>
              </a:rPr>
              <a:t>References</a:t>
            </a:r>
          </a:p>
        </p:txBody>
      </p:sp>
      <p:sp>
        <p:nvSpPr>
          <p:cNvPr name="TextBox 7" id="7"/>
          <p:cNvSpPr txBox="true"/>
          <p:nvPr/>
        </p:nvSpPr>
        <p:spPr>
          <a:xfrm rot="0">
            <a:off x="322369" y="2922195"/>
            <a:ext cx="17643261" cy="7111352"/>
          </a:xfrm>
          <a:prstGeom prst="rect">
            <a:avLst/>
          </a:prstGeom>
        </p:spPr>
        <p:txBody>
          <a:bodyPr anchor="t" rtlCol="false" tIns="0" lIns="0" bIns="0" rIns="0">
            <a:spAutoFit/>
          </a:bodyPr>
          <a:lstStyle/>
          <a:p>
            <a:pPr>
              <a:lnSpc>
                <a:spcPts val="3360"/>
              </a:lnSpc>
            </a:pPr>
            <a:r>
              <a:rPr lang="en-US" sz="2400">
                <a:solidFill>
                  <a:srgbClr val="607259"/>
                </a:solidFill>
                <a:latin typeface="Della Respira"/>
              </a:rPr>
              <a:t>1. Ajith, V., Reshma, A., Mohan, R., Ramesh, M.V.: Empowering communities in addressing drinking water challenges using a systematic, participatory and adaptive approach and sustainable ppp model. Technological Forecasting and Social Change 185, 121970 (2022) </a:t>
            </a:r>
          </a:p>
          <a:p>
            <a:pPr>
              <a:lnSpc>
                <a:spcPts val="3360"/>
              </a:lnSpc>
            </a:pPr>
            <a:r>
              <a:rPr lang="en-US" sz="2400">
                <a:solidFill>
                  <a:srgbClr val="607259"/>
                </a:solidFill>
                <a:latin typeface="Della Respira"/>
              </a:rPr>
              <a:t>2. Biswas, S., Dandapat, B., Alam, A., Satpati, L.: India’s achievement towards sustainable development goal 6 (ensure availability and sustainable management of water and sanitation for all) in the 2030 agenda. BMC Public Health 22(1), 1–16 (2022)</a:t>
            </a:r>
          </a:p>
          <a:p>
            <a:pPr>
              <a:lnSpc>
                <a:spcPts val="3360"/>
              </a:lnSpc>
            </a:pPr>
            <a:r>
              <a:rPr lang="en-US" sz="2400">
                <a:solidFill>
                  <a:srgbClr val="607259"/>
                </a:solidFill>
                <a:latin typeface="Della Respira"/>
              </a:rPr>
              <a:t>. Bora, P.: The problem of open defecation: India’s fight for odf</a:t>
            </a:r>
          </a:p>
          <a:p>
            <a:pPr>
              <a:lnSpc>
                <a:spcPts val="3360"/>
              </a:lnSpc>
            </a:pPr>
            <a:r>
              <a:rPr lang="en-US" sz="2400">
                <a:solidFill>
                  <a:srgbClr val="607259"/>
                </a:solidFill>
                <a:latin typeface="Della Respira"/>
              </a:rPr>
              <a:t>4. Donkor, F.K.: Adaptive water, sanitation, and hygiene management: Resilient governance systems. In: Clean Water and Sanitation, pp. 1–12. Springer (2022) </a:t>
            </a:r>
          </a:p>
          <a:p>
            <a:pPr>
              <a:lnSpc>
                <a:spcPts val="3360"/>
              </a:lnSpc>
            </a:pPr>
            <a:r>
              <a:rPr lang="en-US" sz="2400">
                <a:solidFill>
                  <a:srgbClr val="607259"/>
                </a:solidFill>
                <a:latin typeface="Della Respira"/>
              </a:rPr>
              <a:t>5. Friedrich, M., Balasundaram, T., Muralidharan, A., Raman, V., Mosler, H.J.: Increasing latrine use in rural karnataka, india using the risks, attitudes, norms, abilities, and self-regulation approach: A cluster-randomized controlled trial. Science of The Total Environment 707, 135366 (2020)</a:t>
            </a:r>
          </a:p>
          <a:p>
            <a:pPr>
              <a:lnSpc>
                <a:spcPts val="3360"/>
              </a:lnSpc>
            </a:pPr>
            <a:r>
              <a:rPr lang="en-US" sz="2400">
                <a:solidFill>
                  <a:srgbClr val="607259"/>
                </a:solidFill>
                <a:latin typeface="Della Respira"/>
              </a:rPr>
              <a:t> 6. Gauri, V., Rahman, T., Sen, I.K.: Shifting social norms to reduce open defecation in rural india. Behavioural Public Policy 7(2), 266–290 (2023)</a:t>
            </a:r>
          </a:p>
          <a:p>
            <a:pPr>
              <a:lnSpc>
                <a:spcPts val="3360"/>
              </a:lnSpc>
            </a:pPr>
            <a:r>
              <a:rPr lang="en-US" sz="2400">
                <a:solidFill>
                  <a:srgbClr val="607259"/>
                </a:solidFill>
                <a:latin typeface="Della Respira"/>
              </a:rPr>
              <a:t>7. Jain, P., Patel, S.: Longitudinal assessment of sanitation interventions and open defecation behavior in rural india. Public Health Perspectives 10(3), 214–226 (2020) </a:t>
            </a:r>
          </a:p>
          <a:p>
            <a:pPr>
              <a:lnSpc>
                <a:spcPts val="3360"/>
              </a:lnSpc>
            </a:pPr>
            <a:r>
              <a:rPr lang="en-US" sz="2400">
                <a:solidFill>
                  <a:srgbClr val="607259"/>
                </a:solidFill>
                <a:latin typeface="Della Respira"/>
              </a:rPr>
              <a:t>8. Kasareddy, R., Mukhopadhyay, A.: Fpms: A fog based poultry monitoring system. In: 2022 IEEE 2nd Mysore Sub Section International Conference (MysuruCon). pp. 1–6 (2022). https://doi.org/10.1109/MysuruCon55714.2022.9972632</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0" y="18288000"/>
                </a:moveTo>
                <a:lnTo>
                  <a:pt x="0" y="0"/>
                </a:lnTo>
                <a:lnTo>
                  <a:pt x="10287000" y="0"/>
                </a:lnTo>
                <a:lnTo>
                  <a:pt x="10287000" y="18288000"/>
                </a:lnTo>
                <a:lnTo>
                  <a:pt x="0" y="18288000"/>
                </a:lnTo>
                <a:close/>
              </a:path>
            </a:pathLst>
          </a:custGeom>
          <a:blipFill>
            <a:blip r:embed="rId2"/>
            <a:stretch>
              <a:fillRect l="-22470" t="-7112" r="-28486" b="-6105"/>
            </a:stretch>
          </a:blipFill>
        </p:spPr>
      </p:sp>
      <p:sp>
        <p:nvSpPr>
          <p:cNvPr name="Freeform 3" id="3"/>
          <p:cNvSpPr/>
          <p:nvPr/>
        </p:nvSpPr>
        <p:spPr>
          <a:xfrm flipH="false" flipV="false" rot="-2630063">
            <a:off x="-4126926" y="79795"/>
            <a:ext cx="10292202" cy="10287000"/>
          </a:xfrm>
          <a:custGeom>
            <a:avLst/>
            <a:gdLst/>
            <a:ahLst/>
            <a:cxnLst/>
            <a:rect r="r" b="b" t="t" l="l"/>
            <a:pathLst>
              <a:path h="10287000" w="10292202">
                <a:moveTo>
                  <a:pt x="0" y="0"/>
                </a:moveTo>
                <a:lnTo>
                  <a:pt x="10292202" y="0"/>
                </a:lnTo>
                <a:lnTo>
                  <a:pt x="10292202" y="10287000"/>
                </a:lnTo>
                <a:lnTo>
                  <a:pt x="0" y="10287000"/>
                </a:lnTo>
                <a:lnTo>
                  <a:pt x="0" y="0"/>
                </a:lnTo>
                <a:close/>
              </a:path>
            </a:pathLst>
          </a:custGeom>
          <a:blipFill>
            <a:blip r:embed="rId3"/>
            <a:stretch>
              <a:fillRect l="-59318" t="-3640" r="0" b="-2559"/>
            </a:stretch>
          </a:blipFill>
          <a:ln cap="sq">
            <a:noFill/>
            <a:prstDash val="dash"/>
            <a:miter/>
          </a:ln>
        </p:spPr>
      </p:sp>
      <p:sp>
        <p:nvSpPr>
          <p:cNvPr name="TextBox 4" id="4"/>
          <p:cNvSpPr txBox="true"/>
          <p:nvPr/>
        </p:nvSpPr>
        <p:spPr>
          <a:xfrm rot="0">
            <a:off x="1028700" y="4276727"/>
            <a:ext cx="6676708" cy="1552571"/>
          </a:xfrm>
          <a:prstGeom prst="rect">
            <a:avLst/>
          </a:prstGeom>
        </p:spPr>
        <p:txBody>
          <a:bodyPr anchor="t" rtlCol="false" tIns="0" lIns="0" bIns="0" rIns="0">
            <a:spAutoFit/>
          </a:bodyPr>
          <a:lstStyle/>
          <a:p>
            <a:pPr>
              <a:lnSpc>
                <a:spcPts val="12600"/>
              </a:lnSpc>
            </a:pPr>
            <a:r>
              <a:rPr lang="en-US" sz="9000">
                <a:solidFill>
                  <a:srgbClr val="FFEBDA"/>
                </a:solidFill>
                <a:latin typeface="Della Respira"/>
              </a:rPr>
              <a:t>Introduction</a:t>
            </a:r>
          </a:p>
        </p:txBody>
      </p:sp>
      <p:sp>
        <p:nvSpPr>
          <p:cNvPr name="TextBox 5" id="5"/>
          <p:cNvSpPr txBox="true"/>
          <p:nvPr/>
        </p:nvSpPr>
        <p:spPr>
          <a:xfrm rot="0">
            <a:off x="8196893" y="483022"/>
            <a:ext cx="8652173" cy="9642472"/>
          </a:xfrm>
          <a:prstGeom prst="rect">
            <a:avLst/>
          </a:prstGeom>
        </p:spPr>
        <p:txBody>
          <a:bodyPr anchor="t" rtlCol="false" tIns="0" lIns="0" bIns="0" rIns="0">
            <a:spAutoFit/>
          </a:bodyPr>
          <a:lstStyle/>
          <a:p>
            <a:pPr algn="ctr">
              <a:lnSpc>
                <a:spcPts val="4129"/>
              </a:lnSpc>
            </a:pPr>
            <a:r>
              <a:rPr lang="en-US" sz="5899">
                <a:solidFill>
                  <a:srgbClr val="445748"/>
                </a:solidFill>
                <a:latin typeface="Midan Bold"/>
              </a:rPr>
              <a:t>Situation Overview: </a:t>
            </a:r>
            <a:r>
              <a:rPr lang="en-US" sz="5899">
                <a:solidFill>
                  <a:srgbClr val="445748"/>
                </a:solidFill>
                <a:latin typeface="Midan"/>
              </a:rPr>
              <a:t>The "Swachh Bharat" initiative has undeniably made remarkable strides in providing sanitation infrastructure to Indian families. However, the persisting challenge of open defecation in rural villages, despite infrastructure development, highlights the complex nature of the issue.</a:t>
            </a:r>
          </a:p>
          <a:p>
            <a:pPr algn="ctr">
              <a:lnSpc>
                <a:spcPts val="4129"/>
              </a:lnSpc>
            </a:pPr>
          </a:p>
          <a:p>
            <a:pPr algn="ctr">
              <a:lnSpc>
                <a:spcPts val="4129"/>
              </a:lnSpc>
            </a:pPr>
            <a:r>
              <a:rPr lang="en-US" sz="5899">
                <a:solidFill>
                  <a:srgbClr val="445748"/>
                </a:solidFill>
                <a:latin typeface="Midan Semi-Bold"/>
              </a:rPr>
              <a:t>Need for Change:</a:t>
            </a:r>
            <a:r>
              <a:rPr lang="en-US" sz="5899">
                <a:solidFill>
                  <a:srgbClr val="445748"/>
                </a:solidFill>
                <a:latin typeface="Midan"/>
              </a:rPr>
              <a:t> In confronting open defecation challenges, there exists a critical need for transformative approaches. Merely providing infrastructure is insufficient; a deeper understanding of the community dynamics and a holistic strategy are imperative for lasting change.</a:t>
            </a:r>
          </a:p>
        </p:txBody>
      </p:sp>
      <p:sp>
        <p:nvSpPr>
          <p:cNvPr name="Freeform 6" id="6"/>
          <p:cNvSpPr/>
          <p:nvPr/>
        </p:nvSpPr>
        <p:spPr>
          <a:xfrm flipH="false" flipV="false" rot="0">
            <a:off x="-1212438" y="8917366"/>
            <a:ext cx="4736414" cy="3513558"/>
          </a:xfrm>
          <a:custGeom>
            <a:avLst/>
            <a:gdLst/>
            <a:ahLst/>
            <a:cxnLst/>
            <a:rect r="r" b="b" t="t" l="l"/>
            <a:pathLst>
              <a:path h="3513558" w="4736414">
                <a:moveTo>
                  <a:pt x="0" y="0"/>
                </a:moveTo>
                <a:lnTo>
                  <a:pt x="4736415" y="0"/>
                </a:lnTo>
                <a:lnTo>
                  <a:pt x="4736415" y="3513558"/>
                </a:lnTo>
                <a:lnTo>
                  <a:pt x="0" y="3513558"/>
                </a:lnTo>
                <a:lnTo>
                  <a:pt x="0" y="0"/>
                </a:lnTo>
                <a:close/>
              </a:path>
            </a:pathLst>
          </a:custGeom>
          <a:blipFill>
            <a:blip r:embed="rId4">
              <a:alphaModFix amt="80000"/>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true" rot="0">
            <a:off x="-1212438" y="-2051008"/>
            <a:ext cx="4736414" cy="3513558"/>
          </a:xfrm>
          <a:custGeom>
            <a:avLst/>
            <a:gdLst/>
            <a:ahLst/>
            <a:cxnLst/>
            <a:rect r="r" b="b" t="t" l="l"/>
            <a:pathLst>
              <a:path h="3513558" w="4736414">
                <a:moveTo>
                  <a:pt x="0" y="3513558"/>
                </a:moveTo>
                <a:lnTo>
                  <a:pt x="4736415" y="3513558"/>
                </a:lnTo>
                <a:lnTo>
                  <a:pt x="4736415" y="0"/>
                </a:lnTo>
                <a:lnTo>
                  <a:pt x="0" y="0"/>
                </a:lnTo>
                <a:lnTo>
                  <a:pt x="0" y="3513558"/>
                </a:lnTo>
                <a:close/>
              </a:path>
            </a:pathLst>
          </a:custGeom>
          <a:blipFill>
            <a:blip r:embed="rId4">
              <a:alphaModFix amt="80000"/>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true" flipV="false" rot="5306180">
            <a:off x="16733927" y="9057869"/>
            <a:ext cx="1071991" cy="812764"/>
          </a:xfrm>
          <a:custGeom>
            <a:avLst/>
            <a:gdLst/>
            <a:ahLst/>
            <a:cxnLst/>
            <a:rect r="r" b="b" t="t" l="l"/>
            <a:pathLst>
              <a:path h="812764" w="1071991">
                <a:moveTo>
                  <a:pt x="1071991" y="0"/>
                </a:moveTo>
                <a:lnTo>
                  <a:pt x="0" y="0"/>
                </a:lnTo>
                <a:lnTo>
                  <a:pt x="0" y="812763"/>
                </a:lnTo>
                <a:lnTo>
                  <a:pt x="1071991" y="812763"/>
                </a:lnTo>
                <a:lnTo>
                  <a:pt x="1071991"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true" flipV="false" rot="1272286">
            <a:off x="16733927" y="622318"/>
            <a:ext cx="1071991" cy="812764"/>
          </a:xfrm>
          <a:custGeom>
            <a:avLst/>
            <a:gdLst/>
            <a:ahLst/>
            <a:cxnLst/>
            <a:rect r="r" b="b" t="t" l="l"/>
            <a:pathLst>
              <a:path h="812764" w="1071991">
                <a:moveTo>
                  <a:pt x="1071991" y="0"/>
                </a:moveTo>
                <a:lnTo>
                  <a:pt x="0" y="0"/>
                </a:lnTo>
                <a:lnTo>
                  <a:pt x="0" y="812764"/>
                </a:lnTo>
                <a:lnTo>
                  <a:pt x="1071991" y="812764"/>
                </a:lnTo>
                <a:lnTo>
                  <a:pt x="1071991"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0" y="18288000"/>
                </a:moveTo>
                <a:lnTo>
                  <a:pt x="0" y="0"/>
                </a:lnTo>
                <a:lnTo>
                  <a:pt x="10287000" y="0"/>
                </a:lnTo>
                <a:lnTo>
                  <a:pt x="10287000" y="18288000"/>
                </a:lnTo>
                <a:lnTo>
                  <a:pt x="0" y="18288000"/>
                </a:lnTo>
                <a:close/>
              </a:path>
            </a:pathLst>
          </a:custGeom>
          <a:blipFill>
            <a:blip r:embed="rId2"/>
            <a:stretch>
              <a:fillRect l="-86257" t="-19846" r="0" b="-19846"/>
            </a:stretch>
          </a:blipFill>
        </p:spPr>
      </p:sp>
      <p:sp>
        <p:nvSpPr>
          <p:cNvPr name="Freeform 3" id="3"/>
          <p:cNvSpPr/>
          <p:nvPr/>
        </p:nvSpPr>
        <p:spPr>
          <a:xfrm flipH="false" flipV="false" rot="0">
            <a:off x="0" y="738342"/>
            <a:ext cx="18288000" cy="1894295"/>
          </a:xfrm>
          <a:custGeom>
            <a:avLst/>
            <a:gdLst/>
            <a:ahLst/>
            <a:cxnLst/>
            <a:rect r="r" b="b" t="t" l="l"/>
            <a:pathLst>
              <a:path h="1894295" w="18288000">
                <a:moveTo>
                  <a:pt x="0" y="0"/>
                </a:moveTo>
                <a:lnTo>
                  <a:pt x="18288000" y="0"/>
                </a:lnTo>
                <a:lnTo>
                  <a:pt x="18288000" y="1894295"/>
                </a:lnTo>
                <a:lnTo>
                  <a:pt x="0" y="1894295"/>
                </a:lnTo>
                <a:lnTo>
                  <a:pt x="0" y="0"/>
                </a:lnTo>
                <a:close/>
              </a:path>
            </a:pathLst>
          </a:custGeom>
          <a:blipFill>
            <a:blip r:embed="rId3"/>
            <a:stretch>
              <a:fillRect l="0" t="0" r="0" b="-543214"/>
            </a:stretch>
          </a:blipFill>
        </p:spPr>
      </p:sp>
      <p:sp>
        <p:nvSpPr>
          <p:cNvPr name="Freeform 4" id="4"/>
          <p:cNvSpPr/>
          <p:nvPr/>
        </p:nvSpPr>
        <p:spPr>
          <a:xfrm flipH="false" flipV="false" rot="0">
            <a:off x="13545644" y="1142919"/>
            <a:ext cx="1431242" cy="1085142"/>
          </a:xfrm>
          <a:custGeom>
            <a:avLst/>
            <a:gdLst/>
            <a:ahLst/>
            <a:cxnLst/>
            <a:rect r="r" b="b" t="t" l="l"/>
            <a:pathLst>
              <a:path h="1085142" w="1431242">
                <a:moveTo>
                  <a:pt x="0" y="0"/>
                </a:moveTo>
                <a:lnTo>
                  <a:pt x="1431242" y="0"/>
                </a:lnTo>
                <a:lnTo>
                  <a:pt x="1431242" y="1085142"/>
                </a:lnTo>
                <a:lnTo>
                  <a:pt x="0" y="108514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true" flipV="false" rot="0">
            <a:off x="3307148" y="1142919"/>
            <a:ext cx="1431242" cy="1085142"/>
          </a:xfrm>
          <a:custGeom>
            <a:avLst/>
            <a:gdLst/>
            <a:ahLst/>
            <a:cxnLst/>
            <a:rect r="r" b="b" t="t" l="l"/>
            <a:pathLst>
              <a:path h="1085142" w="1431242">
                <a:moveTo>
                  <a:pt x="1431242" y="0"/>
                </a:moveTo>
                <a:lnTo>
                  <a:pt x="0" y="0"/>
                </a:lnTo>
                <a:lnTo>
                  <a:pt x="0" y="1085142"/>
                </a:lnTo>
                <a:lnTo>
                  <a:pt x="1431242" y="1085142"/>
                </a:lnTo>
                <a:lnTo>
                  <a:pt x="1431242"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6" id="6"/>
          <p:cNvSpPr txBox="true"/>
          <p:nvPr/>
        </p:nvSpPr>
        <p:spPr>
          <a:xfrm rot="0">
            <a:off x="4782473" y="857250"/>
            <a:ext cx="8723055" cy="1543050"/>
          </a:xfrm>
          <a:prstGeom prst="rect">
            <a:avLst/>
          </a:prstGeom>
        </p:spPr>
        <p:txBody>
          <a:bodyPr anchor="t" rtlCol="false" tIns="0" lIns="0" bIns="0" rIns="0">
            <a:spAutoFit/>
          </a:bodyPr>
          <a:lstStyle/>
          <a:p>
            <a:pPr algn="ctr">
              <a:lnSpc>
                <a:spcPts val="12599"/>
              </a:lnSpc>
            </a:pPr>
            <a:r>
              <a:rPr lang="en-US" sz="9000">
                <a:solidFill>
                  <a:srgbClr val="FFEBDA"/>
                </a:solidFill>
                <a:latin typeface="Della Respira"/>
              </a:rPr>
              <a:t>References</a:t>
            </a:r>
          </a:p>
        </p:txBody>
      </p:sp>
      <p:sp>
        <p:nvSpPr>
          <p:cNvPr name="TextBox 7" id="7"/>
          <p:cNvSpPr txBox="true"/>
          <p:nvPr/>
        </p:nvSpPr>
        <p:spPr>
          <a:xfrm rot="0">
            <a:off x="432651" y="2756538"/>
            <a:ext cx="16336036" cy="7530462"/>
          </a:xfrm>
          <a:prstGeom prst="rect">
            <a:avLst/>
          </a:prstGeom>
        </p:spPr>
        <p:txBody>
          <a:bodyPr anchor="t" rtlCol="false" tIns="0" lIns="0" bIns="0" rIns="0">
            <a:spAutoFit/>
          </a:bodyPr>
          <a:lstStyle/>
          <a:p>
            <a:pPr>
              <a:lnSpc>
                <a:spcPts val="3360"/>
              </a:lnSpc>
              <a:spcBef>
                <a:spcPct val="0"/>
              </a:spcBef>
            </a:pPr>
            <a:r>
              <a:rPr lang="en-US" sz="2400">
                <a:solidFill>
                  <a:srgbClr val="607259"/>
                </a:solidFill>
                <a:latin typeface="Della Respira"/>
                <a:ea typeface="Della Respira"/>
              </a:rPr>
              <a:t>9. Kouassi, H.A.A., Andrianisa, H.A., Traor´e, M.B., Sossou, S.K., Nguematio, R.M., Djambou, M.D.:</a:t>
            </a:r>
          </a:p>
          <a:p>
            <a:pPr>
              <a:lnSpc>
                <a:spcPts val="3360"/>
              </a:lnSpc>
              <a:spcBef>
                <a:spcPct val="0"/>
              </a:spcBef>
            </a:pPr>
            <a:r>
              <a:rPr lang="en-US" sz="2400">
                <a:solidFill>
                  <a:srgbClr val="607259"/>
                </a:solidFill>
                <a:latin typeface="Della Respira"/>
              </a:rPr>
              <a:t>Acceptance factors for the social norms promoted by the community-led total sanitation (clts) approach</a:t>
            </a:r>
          </a:p>
          <a:p>
            <a:pPr>
              <a:lnSpc>
                <a:spcPts val="3360"/>
              </a:lnSpc>
              <a:spcBef>
                <a:spcPct val="0"/>
              </a:spcBef>
            </a:pPr>
            <a:r>
              <a:rPr lang="en-US" sz="2400">
                <a:solidFill>
                  <a:srgbClr val="607259"/>
                </a:solidFill>
                <a:latin typeface="Della Respira"/>
              </a:rPr>
              <a:t>in the rural areas: Case study of the central-western region of burkina faso. Sustainability 15(15), 11945</a:t>
            </a:r>
          </a:p>
          <a:p>
            <a:pPr>
              <a:lnSpc>
                <a:spcPts val="3360"/>
              </a:lnSpc>
              <a:spcBef>
                <a:spcPct val="0"/>
              </a:spcBef>
            </a:pPr>
            <a:r>
              <a:rPr lang="en-US" sz="2400">
                <a:solidFill>
                  <a:srgbClr val="607259"/>
                </a:solidFill>
                <a:latin typeface="Della Respira"/>
              </a:rPr>
              <a:t>(2023)</a:t>
            </a:r>
          </a:p>
          <a:p>
            <a:pPr>
              <a:lnSpc>
                <a:spcPts val="3360"/>
              </a:lnSpc>
              <a:spcBef>
                <a:spcPct val="0"/>
              </a:spcBef>
            </a:pPr>
            <a:r>
              <a:rPr lang="en-US" sz="2400">
                <a:solidFill>
                  <a:srgbClr val="607259"/>
                </a:solidFill>
                <a:latin typeface="Della Respira"/>
              </a:rPr>
              <a:t>10. Kumar, A., Sharma, R., Gupta, M.: Exploring open defecation in rural india: A qualitative study on</a:t>
            </a:r>
          </a:p>
          <a:p>
            <a:pPr>
              <a:lnSpc>
                <a:spcPts val="3360"/>
              </a:lnSpc>
              <a:spcBef>
                <a:spcPct val="0"/>
              </a:spcBef>
            </a:pPr>
            <a:r>
              <a:rPr lang="en-US" sz="2400">
                <a:solidFill>
                  <a:srgbClr val="607259"/>
                </a:solidFill>
                <a:latin typeface="Della Respira"/>
              </a:rPr>
              <a:t>perceptions and practices. Journal of Health, Population, and Nutrition 36(1), 11 (2018)</a:t>
            </a:r>
          </a:p>
          <a:p>
            <a:pPr>
              <a:lnSpc>
                <a:spcPts val="3360"/>
              </a:lnSpc>
              <a:spcBef>
                <a:spcPct val="0"/>
              </a:spcBef>
            </a:pPr>
            <a:r>
              <a:rPr lang="en-US" sz="2400">
                <a:solidFill>
                  <a:srgbClr val="607259"/>
                </a:solidFill>
                <a:latin typeface="Della Respira"/>
              </a:rPr>
              <a:t>11. Lippitt, M.: The managing complex change model. Enterprise Management. Retrieved from:</a:t>
            </a:r>
          </a:p>
          <a:p>
            <a:pPr>
              <a:lnSpc>
                <a:spcPts val="3360"/>
              </a:lnSpc>
              <a:spcBef>
                <a:spcPct val="0"/>
              </a:spcBef>
            </a:pPr>
            <a:r>
              <a:rPr lang="en-US" sz="2400">
                <a:solidFill>
                  <a:srgbClr val="607259"/>
                </a:solidFill>
                <a:latin typeface="Della Respira"/>
              </a:rPr>
              <a:t>https://www. the-registry. org/Portals/0/Documents/Credentials/Administrator/Documents/managing%</a:t>
            </a:r>
          </a:p>
          <a:p>
            <a:pPr>
              <a:lnSpc>
                <a:spcPts val="3360"/>
              </a:lnSpc>
              <a:spcBef>
                <a:spcPct val="0"/>
              </a:spcBef>
            </a:pPr>
            <a:r>
              <a:rPr lang="en-US" sz="2400">
                <a:solidFill>
                  <a:srgbClr val="607259"/>
                </a:solidFill>
                <a:latin typeface="Della Respira"/>
              </a:rPr>
              <a:t>20complex% 20change. pdf (1987)</a:t>
            </a:r>
          </a:p>
          <a:p>
            <a:pPr>
              <a:lnSpc>
                <a:spcPts val="3360"/>
              </a:lnSpc>
              <a:spcBef>
                <a:spcPct val="0"/>
              </a:spcBef>
            </a:pPr>
            <a:r>
              <a:rPr lang="en-US" sz="2400">
                <a:solidFill>
                  <a:srgbClr val="607259"/>
                </a:solidFill>
                <a:latin typeface="Della Respira"/>
              </a:rPr>
              <a:t>12. Losey, L., Ogden, E., Bisrat, F., Solomon, R., Newberry, D., Coates, E., Ward, D., Hilmi, L., LeBan,</a:t>
            </a:r>
          </a:p>
          <a:p>
            <a:pPr>
              <a:lnSpc>
                <a:spcPts val="3360"/>
              </a:lnSpc>
              <a:spcBef>
                <a:spcPct val="0"/>
              </a:spcBef>
            </a:pPr>
            <a:r>
              <a:rPr lang="en-US" sz="2400">
                <a:solidFill>
                  <a:srgbClr val="607259"/>
                </a:solidFill>
                <a:latin typeface="Della Respira"/>
              </a:rPr>
              <a:t>K., Burrowes, V., et al.: The core group polio project: an overview of its history and its contributions</a:t>
            </a:r>
          </a:p>
          <a:p>
            <a:pPr>
              <a:lnSpc>
                <a:spcPts val="3360"/>
              </a:lnSpc>
              <a:spcBef>
                <a:spcPct val="0"/>
              </a:spcBef>
            </a:pPr>
            <a:r>
              <a:rPr lang="en-US" sz="2400">
                <a:solidFill>
                  <a:srgbClr val="607259"/>
                </a:solidFill>
                <a:latin typeface="Della Respira"/>
              </a:rPr>
              <a:t>to the global polio eradication initiative. The American journal of tropical medicine and hygiene 101(4</a:t>
            </a:r>
          </a:p>
          <a:p>
            <a:pPr>
              <a:lnSpc>
                <a:spcPts val="3360"/>
              </a:lnSpc>
              <a:spcBef>
                <a:spcPct val="0"/>
              </a:spcBef>
            </a:pPr>
            <a:r>
              <a:rPr lang="en-US" sz="2400">
                <a:solidFill>
                  <a:srgbClr val="607259"/>
                </a:solidFill>
                <a:latin typeface="Della Respira"/>
              </a:rPr>
              <a:t>Suppl), 4 (2019)</a:t>
            </a:r>
          </a:p>
          <a:p>
            <a:pPr>
              <a:lnSpc>
                <a:spcPts val="3360"/>
              </a:lnSpc>
              <a:spcBef>
                <a:spcPct val="0"/>
              </a:spcBef>
            </a:pPr>
            <a:r>
              <a:rPr lang="en-US" sz="2400">
                <a:solidFill>
                  <a:srgbClr val="607259"/>
                </a:solidFill>
                <a:latin typeface="Della Respira"/>
              </a:rPr>
              <a:t>13. Mukherjee, S., Dasgupta, P.: Economic implications of open defecation: Evidence from a cost-of-illness</a:t>
            </a:r>
          </a:p>
          <a:p>
            <a:pPr>
              <a:lnSpc>
                <a:spcPts val="3360"/>
              </a:lnSpc>
              <a:spcBef>
                <a:spcPct val="0"/>
              </a:spcBef>
            </a:pPr>
            <a:r>
              <a:rPr lang="en-US" sz="2400">
                <a:solidFill>
                  <a:srgbClr val="607259"/>
                </a:solidFill>
                <a:latin typeface="Della Respira"/>
              </a:rPr>
              <a:t>study in india. Health Economics Review 9(1), 15 (2019)</a:t>
            </a:r>
          </a:p>
          <a:p>
            <a:pPr>
              <a:lnSpc>
                <a:spcPts val="3360"/>
              </a:lnSpc>
              <a:spcBef>
                <a:spcPct val="0"/>
              </a:spcBef>
            </a:pPr>
            <a:r>
              <a:rPr lang="en-US" sz="2400">
                <a:solidFill>
                  <a:srgbClr val="607259"/>
                </a:solidFill>
                <a:latin typeface="Della Respira"/>
              </a:rPr>
              <a:t>14. Okurut, K., Charles, K.J.: Household demand for sanitation improvements in low-income informal</a:t>
            </a:r>
          </a:p>
          <a:p>
            <a:pPr>
              <a:lnSpc>
                <a:spcPts val="3360"/>
              </a:lnSpc>
              <a:spcBef>
                <a:spcPct val="0"/>
              </a:spcBef>
            </a:pPr>
            <a:r>
              <a:rPr lang="en-US" sz="2400">
                <a:solidFill>
                  <a:srgbClr val="607259"/>
                </a:solidFill>
                <a:latin typeface="Della Respira"/>
              </a:rPr>
              <a:t>settlements: A case of east african cities. Habitat international 44, 332–338 (2014)</a:t>
            </a:r>
          </a:p>
          <a:p>
            <a:pPr>
              <a:lnSpc>
                <a:spcPts val="3360"/>
              </a:lnSpc>
              <a:spcBef>
                <a:spcPct val="0"/>
              </a:spcBef>
            </a:pPr>
            <a:r>
              <a:rPr lang="en-US" sz="2400">
                <a:solidFill>
                  <a:srgbClr val="607259"/>
                </a:solidFill>
                <a:latin typeface="Della Respira"/>
              </a:rPr>
              <a:t>1</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0" y="18288000"/>
                </a:moveTo>
                <a:lnTo>
                  <a:pt x="0" y="0"/>
                </a:lnTo>
                <a:lnTo>
                  <a:pt x="10287000" y="0"/>
                </a:lnTo>
                <a:lnTo>
                  <a:pt x="10287000" y="18288000"/>
                </a:lnTo>
                <a:lnTo>
                  <a:pt x="0" y="18288000"/>
                </a:lnTo>
                <a:close/>
              </a:path>
            </a:pathLst>
          </a:custGeom>
          <a:blipFill>
            <a:blip r:embed="rId2"/>
            <a:stretch>
              <a:fillRect l="-86257" t="-19846" r="0" b="-19846"/>
            </a:stretch>
          </a:blipFill>
        </p:spPr>
      </p:sp>
      <p:sp>
        <p:nvSpPr>
          <p:cNvPr name="Freeform 3" id="3"/>
          <p:cNvSpPr/>
          <p:nvPr/>
        </p:nvSpPr>
        <p:spPr>
          <a:xfrm flipH="false" flipV="false" rot="0">
            <a:off x="0" y="738342"/>
            <a:ext cx="18288000" cy="1894295"/>
          </a:xfrm>
          <a:custGeom>
            <a:avLst/>
            <a:gdLst/>
            <a:ahLst/>
            <a:cxnLst/>
            <a:rect r="r" b="b" t="t" l="l"/>
            <a:pathLst>
              <a:path h="1894295" w="18288000">
                <a:moveTo>
                  <a:pt x="0" y="0"/>
                </a:moveTo>
                <a:lnTo>
                  <a:pt x="18288000" y="0"/>
                </a:lnTo>
                <a:lnTo>
                  <a:pt x="18288000" y="1894295"/>
                </a:lnTo>
                <a:lnTo>
                  <a:pt x="0" y="1894295"/>
                </a:lnTo>
                <a:lnTo>
                  <a:pt x="0" y="0"/>
                </a:lnTo>
                <a:close/>
              </a:path>
            </a:pathLst>
          </a:custGeom>
          <a:blipFill>
            <a:blip r:embed="rId3"/>
            <a:stretch>
              <a:fillRect l="0" t="0" r="0" b="-543214"/>
            </a:stretch>
          </a:blipFill>
        </p:spPr>
      </p:sp>
      <p:sp>
        <p:nvSpPr>
          <p:cNvPr name="Freeform 4" id="4"/>
          <p:cNvSpPr/>
          <p:nvPr/>
        </p:nvSpPr>
        <p:spPr>
          <a:xfrm flipH="false" flipV="false" rot="0">
            <a:off x="13545644" y="1142919"/>
            <a:ext cx="1431242" cy="1085142"/>
          </a:xfrm>
          <a:custGeom>
            <a:avLst/>
            <a:gdLst/>
            <a:ahLst/>
            <a:cxnLst/>
            <a:rect r="r" b="b" t="t" l="l"/>
            <a:pathLst>
              <a:path h="1085142" w="1431242">
                <a:moveTo>
                  <a:pt x="0" y="0"/>
                </a:moveTo>
                <a:lnTo>
                  <a:pt x="1431242" y="0"/>
                </a:lnTo>
                <a:lnTo>
                  <a:pt x="1431242" y="1085142"/>
                </a:lnTo>
                <a:lnTo>
                  <a:pt x="0" y="108514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true" flipV="false" rot="0">
            <a:off x="3307148" y="1142919"/>
            <a:ext cx="1431242" cy="1085142"/>
          </a:xfrm>
          <a:custGeom>
            <a:avLst/>
            <a:gdLst/>
            <a:ahLst/>
            <a:cxnLst/>
            <a:rect r="r" b="b" t="t" l="l"/>
            <a:pathLst>
              <a:path h="1085142" w="1431242">
                <a:moveTo>
                  <a:pt x="1431242" y="0"/>
                </a:moveTo>
                <a:lnTo>
                  <a:pt x="0" y="0"/>
                </a:lnTo>
                <a:lnTo>
                  <a:pt x="0" y="1085142"/>
                </a:lnTo>
                <a:lnTo>
                  <a:pt x="1431242" y="1085142"/>
                </a:lnTo>
                <a:lnTo>
                  <a:pt x="1431242"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6" id="6"/>
          <p:cNvSpPr txBox="true"/>
          <p:nvPr/>
        </p:nvSpPr>
        <p:spPr>
          <a:xfrm rot="0">
            <a:off x="4782473" y="857250"/>
            <a:ext cx="8723055" cy="1543050"/>
          </a:xfrm>
          <a:prstGeom prst="rect">
            <a:avLst/>
          </a:prstGeom>
        </p:spPr>
        <p:txBody>
          <a:bodyPr anchor="t" rtlCol="false" tIns="0" lIns="0" bIns="0" rIns="0">
            <a:spAutoFit/>
          </a:bodyPr>
          <a:lstStyle/>
          <a:p>
            <a:pPr algn="ctr">
              <a:lnSpc>
                <a:spcPts val="12599"/>
              </a:lnSpc>
            </a:pPr>
            <a:r>
              <a:rPr lang="en-US" sz="9000">
                <a:solidFill>
                  <a:srgbClr val="FFEBDA"/>
                </a:solidFill>
                <a:latin typeface="Della Respira"/>
              </a:rPr>
              <a:t>References</a:t>
            </a:r>
          </a:p>
        </p:txBody>
      </p:sp>
      <p:sp>
        <p:nvSpPr>
          <p:cNvPr name="TextBox 7" id="7"/>
          <p:cNvSpPr txBox="true"/>
          <p:nvPr/>
        </p:nvSpPr>
        <p:spPr>
          <a:xfrm rot="0">
            <a:off x="350343" y="2352675"/>
            <a:ext cx="17587313" cy="7949562"/>
          </a:xfrm>
          <a:prstGeom prst="rect">
            <a:avLst/>
          </a:prstGeom>
        </p:spPr>
        <p:txBody>
          <a:bodyPr anchor="t" rtlCol="false" tIns="0" lIns="0" bIns="0" rIns="0">
            <a:spAutoFit/>
          </a:bodyPr>
          <a:lstStyle/>
          <a:p>
            <a:pPr>
              <a:lnSpc>
                <a:spcPts val="3360"/>
              </a:lnSpc>
              <a:spcBef>
                <a:spcPct val="0"/>
              </a:spcBef>
            </a:pPr>
          </a:p>
          <a:p>
            <a:pPr>
              <a:lnSpc>
                <a:spcPts val="3360"/>
              </a:lnSpc>
              <a:spcBef>
                <a:spcPct val="0"/>
              </a:spcBef>
            </a:pPr>
            <a:r>
              <a:rPr lang="en-US" sz="2400">
                <a:solidFill>
                  <a:srgbClr val="607259"/>
                </a:solidFill>
                <a:latin typeface="Della Respira"/>
              </a:rPr>
              <a:t>15. Organization, W.H., et al.: Progress on household drinking water, sanitation and hygiene 2000-2020: five years into the sdgs (2021) 16. Ramesh, M.V., Nibi, K., Kurup, A., Mohan, R., Aiswarya, A., Arsha, A., Sarang, P.: Water quality monitoring and waste management using iot. In: 2017 IEEE global humanitarian technology conference (GHTC). pp. 1–7. IEEE (2017) </a:t>
            </a:r>
          </a:p>
          <a:p>
            <a:pPr>
              <a:lnSpc>
                <a:spcPts val="3360"/>
              </a:lnSpc>
              <a:spcBef>
                <a:spcPct val="0"/>
              </a:spcBef>
            </a:pPr>
            <a:r>
              <a:rPr lang="en-US" sz="2400">
                <a:solidFill>
                  <a:srgbClr val="607259"/>
                </a:solidFill>
                <a:latin typeface="Della Respira"/>
              </a:rPr>
              <a:t>17. Ramesh, M.V., Muir, A., Nandanan, K., Bhavani, R.R., Mohan, R.: Hci curricula for sustainable inno?vation: the humanitarian focus at amrita vishwa vidyapeetham. Interactions 29(1), 54–57 (2022)</a:t>
            </a:r>
          </a:p>
          <a:p>
            <a:pPr>
              <a:lnSpc>
                <a:spcPts val="3360"/>
              </a:lnSpc>
              <a:spcBef>
                <a:spcPct val="0"/>
              </a:spcBef>
            </a:pPr>
            <a:r>
              <a:rPr lang="en-US" sz="2400">
                <a:solidFill>
                  <a:srgbClr val="607259"/>
                </a:solidFill>
                <a:latin typeface="Della Respira"/>
              </a:rPr>
              <a:t> 18. Roy, A., Rahaman, M., Adhikary, M., Kapasia, N., Chouhan, P., Das, K.C.: Unveiling the spatial divide in open defecation practices across india: an application of spatial regression and fairlie decomposition model. BMJ open 13(7), e072507 (2023)</a:t>
            </a:r>
          </a:p>
          <a:p>
            <a:pPr>
              <a:lnSpc>
                <a:spcPts val="3360"/>
              </a:lnSpc>
              <a:spcBef>
                <a:spcPct val="0"/>
              </a:spcBef>
            </a:pPr>
            <a:r>
              <a:rPr lang="en-US" sz="2400">
                <a:solidFill>
                  <a:srgbClr val="607259"/>
                </a:solidFill>
                <a:latin typeface="Della Respira"/>
              </a:rPr>
              <a:t> 19. Roy, A., Rahaman, M., Bannerji, R., Adhikary, M., Kapasia, N., Chouhan, P., Das, K.C.: Spatial clustering and drivers of open defecation practice in india: Findings from the fifth round of national family health survey (2019-21). Global Transitions 5, 55–63 (2023) </a:t>
            </a:r>
          </a:p>
          <a:p>
            <a:pPr>
              <a:lnSpc>
                <a:spcPts val="3360"/>
              </a:lnSpc>
              <a:spcBef>
                <a:spcPct val="0"/>
              </a:spcBef>
            </a:pPr>
            <a:r>
              <a:rPr lang="en-US" sz="2400">
                <a:solidFill>
                  <a:srgbClr val="607259"/>
                </a:solidFill>
                <a:latin typeface="Della Respira"/>
              </a:rPr>
              <a:t>20. Sandeep, T.: A study on the effects of ict enabled gadgets and screen addiction among mechanical engineering students. Int. J. Mech. Eng. Technol 9, 1223–1227 (2018)</a:t>
            </a:r>
          </a:p>
          <a:p>
            <a:pPr>
              <a:lnSpc>
                <a:spcPts val="3360"/>
              </a:lnSpc>
              <a:spcBef>
                <a:spcPct val="0"/>
              </a:spcBef>
            </a:pPr>
            <a:r>
              <a:rPr lang="en-US" sz="2400">
                <a:solidFill>
                  <a:srgbClr val="607259"/>
                </a:solidFill>
                <a:latin typeface="Della Respira"/>
              </a:rPr>
              <a:t> 21. Talat, U., Ravenscroft, L., Vlaev, I.: Development of a behaviour change intervention to promote latrine use and reduce open defecation in rural india (2023)</a:t>
            </a:r>
          </a:p>
          <a:p>
            <a:pPr>
              <a:lnSpc>
                <a:spcPts val="3360"/>
              </a:lnSpc>
              <a:spcBef>
                <a:spcPct val="0"/>
              </a:spcBef>
            </a:pPr>
            <a:r>
              <a:rPr lang="en-US" sz="2400">
                <a:solidFill>
                  <a:srgbClr val="607259"/>
                </a:solidFill>
                <a:latin typeface="Della Respira"/>
                <a:ea typeface="Della Respira"/>
              </a:rPr>
              <a:t> 22. Varma, D.S., Nandanan, K., PC, V.R., Soundharajan, B., P´erez, M.L., Sidharth, K., Ramesh, M.V.: Participatory design approach to address water crisis in the village of karkatta, jharkhand, india. Tech?nological Forecasting and Social Change 172, 121002 (2021) 23. VerKuilen, A., Sprouse, L., Beardsley, R., Lebu, S., Salzberg, A., Manga, M.: Effectiveness of the swachh bharat mission and barriers to ending open defecation in india: a systematic review. Frontiers in Environmental Science 11, 565 (2023</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0" y="18288000"/>
                </a:moveTo>
                <a:lnTo>
                  <a:pt x="0" y="0"/>
                </a:lnTo>
                <a:lnTo>
                  <a:pt x="10287000" y="0"/>
                </a:lnTo>
                <a:lnTo>
                  <a:pt x="10287000" y="18288000"/>
                </a:lnTo>
                <a:lnTo>
                  <a:pt x="0" y="18288000"/>
                </a:lnTo>
                <a:close/>
              </a:path>
            </a:pathLst>
          </a:custGeom>
          <a:blipFill>
            <a:blip r:embed="rId2"/>
            <a:stretch>
              <a:fillRect l="-86257" t="-19846" r="0" b="-19846"/>
            </a:stretch>
          </a:blipFill>
        </p:spPr>
      </p:sp>
      <p:sp>
        <p:nvSpPr>
          <p:cNvPr name="Freeform 3" id="3"/>
          <p:cNvSpPr/>
          <p:nvPr/>
        </p:nvSpPr>
        <p:spPr>
          <a:xfrm flipH="false" flipV="false" rot="0">
            <a:off x="0" y="5489684"/>
            <a:ext cx="18288000" cy="1894295"/>
          </a:xfrm>
          <a:custGeom>
            <a:avLst/>
            <a:gdLst/>
            <a:ahLst/>
            <a:cxnLst/>
            <a:rect r="r" b="b" t="t" l="l"/>
            <a:pathLst>
              <a:path h="1894295" w="18288000">
                <a:moveTo>
                  <a:pt x="0" y="0"/>
                </a:moveTo>
                <a:lnTo>
                  <a:pt x="18288000" y="0"/>
                </a:lnTo>
                <a:lnTo>
                  <a:pt x="18288000" y="1894295"/>
                </a:lnTo>
                <a:lnTo>
                  <a:pt x="0" y="1894295"/>
                </a:lnTo>
                <a:lnTo>
                  <a:pt x="0" y="0"/>
                </a:lnTo>
                <a:close/>
              </a:path>
            </a:pathLst>
          </a:custGeom>
          <a:blipFill>
            <a:blip r:embed="rId3"/>
            <a:stretch>
              <a:fillRect l="0" t="0" r="0" b="-543214"/>
            </a:stretch>
          </a:blipFill>
        </p:spPr>
      </p:sp>
      <p:sp>
        <p:nvSpPr>
          <p:cNvPr name="TextBox 4" id="4"/>
          <p:cNvSpPr txBox="true"/>
          <p:nvPr/>
        </p:nvSpPr>
        <p:spPr>
          <a:xfrm rot="0">
            <a:off x="3754484" y="2388185"/>
            <a:ext cx="10779033" cy="1552571"/>
          </a:xfrm>
          <a:prstGeom prst="rect">
            <a:avLst/>
          </a:prstGeom>
        </p:spPr>
        <p:txBody>
          <a:bodyPr anchor="t" rtlCol="false" tIns="0" lIns="0" bIns="0" rIns="0">
            <a:spAutoFit/>
          </a:bodyPr>
          <a:lstStyle/>
          <a:p>
            <a:pPr algn="ctr">
              <a:lnSpc>
                <a:spcPts val="12600"/>
              </a:lnSpc>
            </a:pPr>
            <a:r>
              <a:rPr lang="en-US" sz="9000">
                <a:solidFill>
                  <a:srgbClr val="607259"/>
                </a:solidFill>
                <a:latin typeface="Della Respira"/>
              </a:rPr>
              <a:t>THANK YOU</a:t>
            </a:r>
          </a:p>
        </p:txBody>
      </p:sp>
      <p:sp>
        <p:nvSpPr>
          <p:cNvPr name="Freeform 5" id="5"/>
          <p:cNvSpPr/>
          <p:nvPr/>
        </p:nvSpPr>
        <p:spPr>
          <a:xfrm flipH="false" flipV="false" rot="0">
            <a:off x="14024484" y="2910892"/>
            <a:ext cx="3234816" cy="688134"/>
          </a:xfrm>
          <a:custGeom>
            <a:avLst/>
            <a:gdLst/>
            <a:ahLst/>
            <a:cxnLst/>
            <a:rect r="r" b="b" t="t" l="l"/>
            <a:pathLst>
              <a:path h="688134" w="3234816">
                <a:moveTo>
                  <a:pt x="0" y="0"/>
                </a:moveTo>
                <a:lnTo>
                  <a:pt x="3234816" y="0"/>
                </a:lnTo>
                <a:lnTo>
                  <a:pt x="3234816" y="688133"/>
                </a:lnTo>
                <a:lnTo>
                  <a:pt x="0" y="688133"/>
                </a:lnTo>
                <a:lnTo>
                  <a:pt x="0" y="0"/>
                </a:lnTo>
                <a:close/>
              </a:path>
            </a:pathLst>
          </a:custGeom>
          <a:blipFill>
            <a:blip r:embed="rId4">
              <a:alphaModFix amt="80000"/>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true" flipV="false" rot="0">
            <a:off x="1028700" y="2910892"/>
            <a:ext cx="3234816" cy="688134"/>
          </a:xfrm>
          <a:custGeom>
            <a:avLst/>
            <a:gdLst/>
            <a:ahLst/>
            <a:cxnLst/>
            <a:rect r="r" b="b" t="t" l="l"/>
            <a:pathLst>
              <a:path h="688134" w="3234816">
                <a:moveTo>
                  <a:pt x="3234816" y="0"/>
                </a:moveTo>
                <a:lnTo>
                  <a:pt x="0" y="0"/>
                </a:lnTo>
                <a:lnTo>
                  <a:pt x="0" y="688133"/>
                </a:lnTo>
                <a:lnTo>
                  <a:pt x="3234816" y="688133"/>
                </a:lnTo>
                <a:lnTo>
                  <a:pt x="3234816" y="0"/>
                </a:lnTo>
                <a:close/>
              </a:path>
            </a:pathLst>
          </a:custGeom>
          <a:blipFill>
            <a:blip r:embed="rId4">
              <a:alphaModFix amt="80000"/>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0" y="18288000"/>
                </a:moveTo>
                <a:lnTo>
                  <a:pt x="0" y="0"/>
                </a:lnTo>
                <a:lnTo>
                  <a:pt x="10287000" y="0"/>
                </a:lnTo>
                <a:lnTo>
                  <a:pt x="10287000" y="18288000"/>
                </a:lnTo>
                <a:lnTo>
                  <a:pt x="0" y="18288000"/>
                </a:lnTo>
                <a:close/>
              </a:path>
            </a:pathLst>
          </a:custGeom>
          <a:blipFill>
            <a:blip r:embed="rId2"/>
            <a:stretch>
              <a:fillRect l="-22470" t="-7112" r="-28486" b="-6105"/>
            </a:stretch>
          </a:blipFill>
        </p:spPr>
      </p:sp>
      <p:sp>
        <p:nvSpPr>
          <p:cNvPr name="Freeform 3" id="3"/>
          <p:cNvSpPr/>
          <p:nvPr/>
        </p:nvSpPr>
        <p:spPr>
          <a:xfrm flipH="false" flipV="false" rot="-2630063">
            <a:off x="-4126926" y="79795"/>
            <a:ext cx="10292202" cy="10287000"/>
          </a:xfrm>
          <a:custGeom>
            <a:avLst/>
            <a:gdLst/>
            <a:ahLst/>
            <a:cxnLst/>
            <a:rect r="r" b="b" t="t" l="l"/>
            <a:pathLst>
              <a:path h="10287000" w="10292202">
                <a:moveTo>
                  <a:pt x="0" y="0"/>
                </a:moveTo>
                <a:lnTo>
                  <a:pt x="10292202" y="0"/>
                </a:lnTo>
                <a:lnTo>
                  <a:pt x="10292202" y="10287000"/>
                </a:lnTo>
                <a:lnTo>
                  <a:pt x="0" y="10287000"/>
                </a:lnTo>
                <a:lnTo>
                  <a:pt x="0" y="0"/>
                </a:lnTo>
                <a:close/>
              </a:path>
            </a:pathLst>
          </a:custGeom>
          <a:blipFill>
            <a:blip r:embed="rId3"/>
            <a:stretch>
              <a:fillRect l="-59318" t="-3640" r="0" b="-2559"/>
            </a:stretch>
          </a:blipFill>
          <a:ln cap="sq">
            <a:noFill/>
            <a:prstDash val="dash"/>
            <a:miter/>
          </a:ln>
        </p:spPr>
      </p:sp>
      <p:sp>
        <p:nvSpPr>
          <p:cNvPr name="TextBox 4" id="4"/>
          <p:cNvSpPr txBox="true"/>
          <p:nvPr/>
        </p:nvSpPr>
        <p:spPr>
          <a:xfrm rot="0">
            <a:off x="1028700" y="4276727"/>
            <a:ext cx="6676708" cy="1552571"/>
          </a:xfrm>
          <a:prstGeom prst="rect">
            <a:avLst/>
          </a:prstGeom>
        </p:spPr>
        <p:txBody>
          <a:bodyPr anchor="t" rtlCol="false" tIns="0" lIns="0" bIns="0" rIns="0">
            <a:spAutoFit/>
          </a:bodyPr>
          <a:lstStyle/>
          <a:p>
            <a:pPr>
              <a:lnSpc>
                <a:spcPts val="12600"/>
              </a:lnSpc>
            </a:pPr>
            <a:r>
              <a:rPr lang="en-US" sz="9000">
                <a:solidFill>
                  <a:srgbClr val="FFEBDA"/>
                </a:solidFill>
                <a:latin typeface="Della Respira"/>
              </a:rPr>
              <a:t>Introduction</a:t>
            </a:r>
          </a:p>
        </p:txBody>
      </p:sp>
      <p:sp>
        <p:nvSpPr>
          <p:cNvPr name="TextBox 5" id="5"/>
          <p:cNvSpPr txBox="true"/>
          <p:nvPr/>
        </p:nvSpPr>
        <p:spPr>
          <a:xfrm rot="0">
            <a:off x="7705408" y="892534"/>
            <a:ext cx="9564514" cy="9118602"/>
          </a:xfrm>
          <a:prstGeom prst="rect">
            <a:avLst/>
          </a:prstGeom>
        </p:spPr>
        <p:txBody>
          <a:bodyPr anchor="t" rtlCol="false" tIns="0" lIns="0" bIns="0" rIns="0">
            <a:spAutoFit/>
          </a:bodyPr>
          <a:lstStyle/>
          <a:p>
            <a:pPr algn="ctr">
              <a:lnSpc>
                <a:spcPts val="4130"/>
              </a:lnSpc>
            </a:pPr>
            <a:r>
              <a:rPr lang="en-US" sz="5900">
                <a:solidFill>
                  <a:srgbClr val="445748"/>
                </a:solidFill>
                <a:latin typeface="Midan Semi-Bold"/>
              </a:rPr>
              <a:t>Impact Importance:</a:t>
            </a:r>
            <a:r>
              <a:rPr lang="en-US" sz="5900">
                <a:solidFill>
                  <a:srgbClr val="445748"/>
                </a:solidFill>
                <a:latin typeface="Midan"/>
              </a:rPr>
              <a:t> The impact of open defecation extends far beyond hygiene concerns. It directly affects community health, poses environmental hazards, and influences the overall well-being of the population. Addressing this issue is not just a matter of infrastructure but a fundamental requirement for community prosperity.</a:t>
            </a:r>
          </a:p>
          <a:p>
            <a:pPr algn="ctr">
              <a:lnSpc>
                <a:spcPts val="4130"/>
              </a:lnSpc>
            </a:pPr>
          </a:p>
          <a:p>
            <a:pPr algn="ctr">
              <a:lnSpc>
                <a:spcPts val="4130"/>
              </a:lnSpc>
            </a:pPr>
            <a:r>
              <a:rPr lang="en-US" sz="5900">
                <a:solidFill>
                  <a:srgbClr val="445748"/>
                </a:solidFill>
                <a:latin typeface="Midan Semi-Bold"/>
              </a:rPr>
              <a:t>Methodological Approach:</a:t>
            </a:r>
            <a:r>
              <a:rPr lang="en-US" sz="5900">
                <a:solidFill>
                  <a:srgbClr val="445748"/>
                </a:solidFill>
                <a:latin typeface="Midan"/>
              </a:rPr>
              <a:t> We employ a synergy of Participatory Rural Appraisal (PRA) for active community engagement and Human-Centered Design (HCD) for a user-centric design process. Action research transforms insights into tangible outcomes, fostering a comprehensive understanding of community needs.</a:t>
            </a:r>
          </a:p>
        </p:txBody>
      </p:sp>
      <p:sp>
        <p:nvSpPr>
          <p:cNvPr name="Freeform 6" id="6"/>
          <p:cNvSpPr/>
          <p:nvPr/>
        </p:nvSpPr>
        <p:spPr>
          <a:xfrm flipH="false" flipV="false" rot="0">
            <a:off x="-1212438" y="8917366"/>
            <a:ext cx="4736414" cy="3513558"/>
          </a:xfrm>
          <a:custGeom>
            <a:avLst/>
            <a:gdLst/>
            <a:ahLst/>
            <a:cxnLst/>
            <a:rect r="r" b="b" t="t" l="l"/>
            <a:pathLst>
              <a:path h="3513558" w="4736414">
                <a:moveTo>
                  <a:pt x="0" y="0"/>
                </a:moveTo>
                <a:lnTo>
                  <a:pt x="4736415" y="0"/>
                </a:lnTo>
                <a:lnTo>
                  <a:pt x="4736415" y="3513558"/>
                </a:lnTo>
                <a:lnTo>
                  <a:pt x="0" y="3513558"/>
                </a:lnTo>
                <a:lnTo>
                  <a:pt x="0" y="0"/>
                </a:lnTo>
                <a:close/>
              </a:path>
            </a:pathLst>
          </a:custGeom>
          <a:blipFill>
            <a:blip r:embed="rId4">
              <a:alphaModFix amt="80000"/>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true" rot="0">
            <a:off x="-1212438" y="-2051008"/>
            <a:ext cx="4736414" cy="3513558"/>
          </a:xfrm>
          <a:custGeom>
            <a:avLst/>
            <a:gdLst/>
            <a:ahLst/>
            <a:cxnLst/>
            <a:rect r="r" b="b" t="t" l="l"/>
            <a:pathLst>
              <a:path h="3513558" w="4736414">
                <a:moveTo>
                  <a:pt x="0" y="3513558"/>
                </a:moveTo>
                <a:lnTo>
                  <a:pt x="4736415" y="3513558"/>
                </a:lnTo>
                <a:lnTo>
                  <a:pt x="4736415" y="0"/>
                </a:lnTo>
                <a:lnTo>
                  <a:pt x="0" y="0"/>
                </a:lnTo>
                <a:lnTo>
                  <a:pt x="0" y="3513558"/>
                </a:lnTo>
                <a:close/>
              </a:path>
            </a:pathLst>
          </a:custGeom>
          <a:blipFill>
            <a:blip r:embed="rId4">
              <a:alphaModFix amt="80000"/>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true" flipV="false" rot="5306180">
            <a:off x="16733927" y="9057869"/>
            <a:ext cx="1071991" cy="812764"/>
          </a:xfrm>
          <a:custGeom>
            <a:avLst/>
            <a:gdLst/>
            <a:ahLst/>
            <a:cxnLst/>
            <a:rect r="r" b="b" t="t" l="l"/>
            <a:pathLst>
              <a:path h="812764" w="1071991">
                <a:moveTo>
                  <a:pt x="1071991" y="0"/>
                </a:moveTo>
                <a:lnTo>
                  <a:pt x="0" y="0"/>
                </a:lnTo>
                <a:lnTo>
                  <a:pt x="0" y="812763"/>
                </a:lnTo>
                <a:lnTo>
                  <a:pt x="1071991" y="812763"/>
                </a:lnTo>
                <a:lnTo>
                  <a:pt x="1071991"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true" flipV="false" rot="1272286">
            <a:off x="16733927" y="622318"/>
            <a:ext cx="1071991" cy="812764"/>
          </a:xfrm>
          <a:custGeom>
            <a:avLst/>
            <a:gdLst/>
            <a:ahLst/>
            <a:cxnLst/>
            <a:rect r="r" b="b" t="t" l="l"/>
            <a:pathLst>
              <a:path h="812764" w="1071991">
                <a:moveTo>
                  <a:pt x="1071991" y="0"/>
                </a:moveTo>
                <a:lnTo>
                  <a:pt x="0" y="0"/>
                </a:lnTo>
                <a:lnTo>
                  <a:pt x="0" y="812764"/>
                </a:lnTo>
                <a:lnTo>
                  <a:pt x="1071991" y="812764"/>
                </a:lnTo>
                <a:lnTo>
                  <a:pt x="1071991"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134973" t="-1027" r="-34602" b="0"/>
            </a:stretch>
          </a:blipFill>
        </p:spPr>
      </p:sp>
      <p:sp>
        <p:nvSpPr>
          <p:cNvPr name="Freeform 3" id="3"/>
          <p:cNvSpPr/>
          <p:nvPr/>
        </p:nvSpPr>
        <p:spPr>
          <a:xfrm flipH="false" flipV="false" rot="5400000">
            <a:off x="7506927" y="-364496"/>
            <a:ext cx="8359177" cy="11145569"/>
          </a:xfrm>
          <a:custGeom>
            <a:avLst/>
            <a:gdLst/>
            <a:ahLst/>
            <a:cxnLst/>
            <a:rect r="r" b="b" t="t" l="l"/>
            <a:pathLst>
              <a:path h="11145569" w="8359177">
                <a:moveTo>
                  <a:pt x="0" y="0"/>
                </a:moveTo>
                <a:lnTo>
                  <a:pt x="8359177" y="0"/>
                </a:lnTo>
                <a:lnTo>
                  <a:pt x="8359177" y="11145569"/>
                </a:lnTo>
                <a:lnTo>
                  <a:pt x="0" y="11145569"/>
                </a:lnTo>
                <a:lnTo>
                  <a:pt x="0" y="0"/>
                </a:lnTo>
                <a:close/>
              </a:path>
            </a:pathLst>
          </a:custGeom>
          <a:blipFill>
            <a:blip r:embed="rId3"/>
            <a:stretch>
              <a:fillRect l="0" t="0" r="0" b="0"/>
            </a:stretch>
          </a:blipFill>
        </p:spPr>
      </p:sp>
      <p:sp>
        <p:nvSpPr>
          <p:cNvPr name="Freeform 4" id="4"/>
          <p:cNvSpPr/>
          <p:nvPr/>
        </p:nvSpPr>
        <p:spPr>
          <a:xfrm flipH="true" flipV="false" rot="0">
            <a:off x="15129026" y="5874185"/>
            <a:ext cx="3759041" cy="5143500"/>
          </a:xfrm>
          <a:custGeom>
            <a:avLst/>
            <a:gdLst/>
            <a:ahLst/>
            <a:cxnLst/>
            <a:rect r="r" b="b" t="t" l="l"/>
            <a:pathLst>
              <a:path h="5143500" w="3759041">
                <a:moveTo>
                  <a:pt x="3759041" y="0"/>
                </a:moveTo>
                <a:lnTo>
                  <a:pt x="0" y="0"/>
                </a:lnTo>
                <a:lnTo>
                  <a:pt x="0" y="5143500"/>
                </a:lnTo>
                <a:lnTo>
                  <a:pt x="3759041" y="5143500"/>
                </a:lnTo>
                <a:lnTo>
                  <a:pt x="3759041" y="0"/>
                </a:lnTo>
                <a:close/>
              </a:path>
            </a:pathLst>
          </a:custGeom>
          <a:blipFill>
            <a:blip r:embed="rId4"/>
            <a:stretch>
              <a:fillRect l="0" t="0" r="0" b="0"/>
            </a:stretch>
          </a:blipFill>
        </p:spPr>
      </p:sp>
      <p:sp>
        <p:nvSpPr>
          <p:cNvPr name="TextBox 5" id="5"/>
          <p:cNvSpPr txBox="true"/>
          <p:nvPr/>
        </p:nvSpPr>
        <p:spPr>
          <a:xfrm rot="0">
            <a:off x="609778" y="4291031"/>
            <a:ext cx="5208678" cy="3152771"/>
          </a:xfrm>
          <a:prstGeom prst="rect">
            <a:avLst/>
          </a:prstGeom>
        </p:spPr>
        <p:txBody>
          <a:bodyPr anchor="t" rtlCol="false" tIns="0" lIns="0" bIns="0" rIns="0">
            <a:spAutoFit/>
          </a:bodyPr>
          <a:lstStyle/>
          <a:p>
            <a:pPr>
              <a:lnSpc>
                <a:spcPts val="12600"/>
              </a:lnSpc>
            </a:pPr>
            <a:r>
              <a:rPr lang="en-US" sz="9000">
                <a:solidFill>
                  <a:srgbClr val="FFEBDA"/>
                </a:solidFill>
                <a:latin typeface="Della Respira"/>
              </a:rPr>
              <a:t>Objective</a:t>
            </a:r>
          </a:p>
          <a:p>
            <a:pPr>
              <a:lnSpc>
                <a:spcPts val="12600"/>
              </a:lnSpc>
            </a:pPr>
          </a:p>
        </p:txBody>
      </p:sp>
      <p:sp>
        <p:nvSpPr>
          <p:cNvPr name="TextBox 6" id="6"/>
          <p:cNvSpPr txBox="true"/>
          <p:nvPr/>
        </p:nvSpPr>
        <p:spPr>
          <a:xfrm rot="0">
            <a:off x="7641296" y="1717491"/>
            <a:ext cx="8909218" cy="1374776"/>
          </a:xfrm>
          <a:prstGeom prst="rect">
            <a:avLst/>
          </a:prstGeom>
        </p:spPr>
        <p:txBody>
          <a:bodyPr anchor="t" rtlCol="false" tIns="0" lIns="0" bIns="0" rIns="0">
            <a:spAutoFit/>
          </a:bodyPr>
          <a:lstStyle/>
          <a:p>
            <a:pPr>
              <a:lnSpc>
                <a:spcPts val="4550"/>
              </a:lnSpc>
            </a:pPr>
            <a:r>
              <a:rPr lang="en-US" sz="6500">
                <a:solidFill>
                  <a:srgbClr val="445748"/>
                </a:solidFill>
                <a:latin typeface="Midan"/>
              </a:rPr>
              <a:t>Assess effectiveness of awareness campaigns in Mamanathodi village.</a:t>
            </a:r>
          </a:p>
        </p:txBody>
      </p:sp>
      <p:sp>
        <p:nvSpPr>
          <p:cNvPr name="Freeform 7" id="7"/>
          <p:cNvSpPr/>
          <p:nvPr/>
        </p:nvSpPr>
        <p:spPr>
          <a:xfrm flipH="false" flipV="false" rot="-10800000">
            <a:off x="250008" y="3371484"/>
            <a:ext cx="3234816" cy="688134"/>
          </a:xfrm>
          <a:custGeom>
            <a:avLst/>
            <a:gdLst/>
            <a:ahLst/>
            <a:cxnLst/>
            <a:rect r="r" b="b" t="t" l="l"/>
            <a:pathLst>
              <a:path h="688134" w="3234816">
                <a:moveTo>
                  <a:pt x="0" y="0"/>
                </a:moveTo>
                <a:lnTo>
                  <a:pt x="3234816" y="0"/>
                </a:lnTo>
                <a:lnTo>
                  <a:pt x="3234816" y="688134"/>
                </a:lnTo>
                <a:lnTo>
                  <a:pt x="0" y="688134"/>
                </a:lnTo>
                <a:lnTo>
                  <a:pt x="0" y="0"/>
                </a:lnTo>
                <a:close/>
              </a:path>
            </a:pathLst>
          </a:custGeom>
          <a:blipFill>
            <a:blip r:embed="rId5">
              <a:alphaModFix amt="80000"/>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2581186" y="6229348"/>
            <a:ext cx="3234816" cy="688134"/>
          </a:xfrm>
          <a:custGeom>
            <a:avLst/>
            <a:gdLst/>
            <a:ahLst/>
            <a:cxnLst/>
            <a:rect r="r" b="b" t="t" l="l"/>
            <a:pathLst>
              <a:path h="688134" w="3234816">
                <a:moveTo>
                  <a:pt x="0" y="0"/>
                </a:moveTo>
                <a:lnTo>
                  <a:pt x="3234816" y="0"/>
                </a:lnTo>
                <a:lnTo>
                  <a:pt x="3234816" y="688134"/>
                </a:lnTo>
                <a:lnTo>
                  <a:pt x="0" y="688134"/>
                </a:lnTo>
                <a:lnTo>
                  <a:pt x="0" y="0"/>
                </a:lnTo>
                <a:close/>
              </a:path>
            </a:pathLst>
          </a:custGeom>
          <a:blipFill>
            <a:blip r:embed="rId5">
              <a:alphaModFix amt="80000"/>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0">
            <a:off x="6532653" y="1893795"/>
            <a:ext cx="809289" cy="841193"/>
          </a:xfrm>
          <a:custGeom>
            <a:avLst/>
            <a:gdLst/>
            <a:ahLst/>
            <a:cxnLst/>
            <a:rect r="r" b="b" t="t" l="l"/>
            <a:pathLst>
              <a:path h="841193" w="809289">
                <a:moveTo>
                  <a:pt x="0" y="0"/>
                </a:moveTo>
                <a:lnTo>
                  <a:pt x="809289" y="0"/>
                </a:lnTo>
                <a:lnTo>
                  <a:pt x="809289" y="841193"/>
                </a:lnTo>
                <a:lnTo>
                  <a:pt x="0" y="84119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0" id="10"/>
          <p:cNvSpPr/>
          <p:nvPr/>
        </p:nvSpPr>
        <p:spPr>
          <a:xfrm flipH="true" flipV="false" rot="5306180">
            <a:off x="4695313" y="698366"/>
            <a:ext cx="1071991" cy="812764"/>
          </a:xfrm>
          <a:custGeom>
            <a:avLst/>
            <a:gdLst/>
            <a:ahLst/>
            <a:cxnLst/>
            <a:rect r="r" b="b" t="t" l="l"/>
            <a:pathLst>
              <a:path h="812764" w="1071991">
                <a:moveTo>
                  <a:pt x="1071991" y="0"/>
                </a:moveTo>
                <a:lnTo>
                  <a:pt x="0" y="0"/>
                </a:lnTo>
                <a:lnTo>
                  <a:pt x="0" y="812764"/>
                </a:lnTo>
                <a:lnTo>
                  <a:pt x="1071991" y="812764"/>
                </a:lnTo>
                <a:lnTo>
                  <a:pt x="1071991"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1" id="11"/>
          <p:cNvSpPr/>
          <p:nvPr/>
        </p:nvSpPr>
        <p:spPr>
          <a:xfrm flipH="true" flipV="false" rot="1272286">
            <a:off x="3771560" y="535357"/>
            <a:ext cx="1071991" cy="812764"/>
          </a:xfrm>
          <a:custGeom>
            <a:avLst/>
            <a:gdLst/>
            <a:ahLst/>
            <a:cxnLst/>
            <a:rect r="r" b="b" t="t" l="l"/>
            <a:pathLst>
              <a:path h="812764" w="1071991">
                <a:moveTo>
                  <a:pt x="1071991" y="0"/>
                </a:moveTo>
                <a:lnTo>
                  <a:pt x="0" y="0"/>
                </a:lnTo>
                <a:lnTo>
                  <a:pt x="0" y="812764"/>
                </a:lnTo>
                <a:lnTo>
                  <a:pt x="1071991" y="812764"/>
                </a:lnTo>
                <a:lnTo>
                  <a:pt x="1071991"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2" id="12"/>
          <p:cNvSpPr/>
          <p:nvPr/>
        </p:nvSpPr>
        <p:spPr>
          <a:xfrm flipH="false" flipV="false" rot="0">
            <a:off x="6532653" y="3715551"/>
            <a:ext cx="809289" cy="841193"/>
          </a:xfrm>
          <a:custGeom>
            <a:avLst/>
            <a:gdLst/>
            <a:ahLst/>
            <a:cxnLst/>
            <a:rect r="r" b="b" t="t" l="l"/>
            <a:pathLst>
              <a:path h="841193" w="809289">
                <a:moveTo>
                  <a:pt x="0" y="0"/>
                </a:moveTo>
                <a:lnTo>
                  <a:pt x="809289" y="0"/>
                </a:lnTo>
                <a:lnTo>
                  <a:pt x="809289" y="841193"/>
                </a:lnTo>
                <a:lnTo>
                  <a:pt x="0" y="84119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3" id="13"/>
          <p:cNvSpPr/>
          <p:nvPr/>
        </p:nvSpPr>
        <p:spPr>
          <a:xfrm flipH="false" flipV="false" rot="0">
            <a:off x="6532653" y="5453588"/>
            <a:ext cx="809289" cy="841193"/>
          </a:xfrm>
          <a:custGeom>
            <a:avLst/>
            <a:gdLst/>
            <a:ahLst/>
            <a:cxnLst/>
            <a:rect r="r" b="b" t="t" l="l"/>
            <a:pathLst>
              <a:path h="841193" w="809289">
                <a:moveTo>
                  <a:pt x="0" y="0"/>
                </a:moveTo>
                <a:lnTo>
                  <a:pt x="809289" y="0"/>
                </a:lnTo>
                <a:lnTo>
                  <a:pt x="809289" y="841193"/>
                </a:lnTo>
                <a:lnTo>
                  <a:pt x="0" y="84119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4" id="14"/>
          <p:cNvSpPr/>
          <p:nvPr/>
        </p:nvSpPr>
        <p:spPr>
          <a:xfrm flipH="false" flipV="false" rot="0">
            <a:off x="6532653" y="7359065"/>
            <a:ext cx="809289" cy="841193"/>
          </a:xfrm>
          <a:custGeom>
            <a:avLst/>
            <a:gdLst/>
            <a:ahLst/>
            <a:cxnLst/>
            <a:rect r="r" b="b" t="t" l="l"/>
            <a:pathLst>
              <a:path h="841193" w="809289">
                <a:moveTo>
                  <a:pt x="0" y="0"/>
                </a:moveTo>
                <a:lnTo>
                  <a:pt x="809289" y="0"/>
                </a:lnTo>
                <a:lnTo>
                  <a:pt x="809289" y="841193"/>
                </a:lnTo>
                <a:lnTo>
                  <a:pt x="0" y="84119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5" id="15"/>
          <p:cNvSpPr txBox="true"/>
          <p:nvPr/>
        </p:nvSpPr>
        <p:spPr>
          <a:xfrm rot="0">
            <a:off x="7641296" y="3539247"/>
            <a:ext cx="9379879" cy="1374776"/>
          </a:xfrm>
          <a:prstGeom prst="rect">
            <a:avLst/>
          </a:prstGeom>
        </p:spPr>
        <p:txBody>
          <a:bodyPr anchor="t" rtlCol="false" tIns="0" lIns="0" bIns="0" rIns="0">
            <a:spAutoFit/>
          </a:bodyPr>
          <a:lstStyle/>
          <a:p>
            <a:pPr>
              <a:lnSpc>
                <a:spcPts val="4550"/>
              </a:lnSpc>
            </a:pPr>
            <a:r>
              <a:rPr lang="en-US" sz="6500">
                <a:solidFill>
                  <a:srgbClr val="445748"/>
                </a:solidFill>
                <a:latin typeface="Midan"/>
              </a:rPr>
              <a:t>VIdentify challenges hindering open defecation eradication.</a:t>
            </a:r>
          </a:p>
        </p:txBody>
      </p:sp>
      <p:sp>
        <p:nvSpPr>
          <p:cNvPr name="TextBox 16" id="16"/>
          <p:cNvSpPr txBox="true"/>
          <p:nvPr/>
        </p:nvSpPr>
        <p:spPr>
          <a:xfrm rot="0">
            <a:off x="7641296" y="5361004"/>
            <a:ext cx="8293442" cy="1374776"/>
          </a:xfrm>
          <a:prstGeom prst="rect">
            <a:avLst/>
          </a:prstGeom>
        </p:spPr>
        <p:txBody>
          <a:bodyPr anchor="t" rtlCol="false" tIns="0" lIns="0" bIns="0" rIns="0">
            <a:spAutoFit/>
          </a:bodyPr>
          <a:lstStyle/>
          <a:p>
            <a:pPr>
              <a:lnSpc>
                <a:spcPts val="4550"/>
              </a:lnSpc>
            </a:pPr>
            <a:r>
              <a:rPr lang="en-US" sz="6500">
                <a:solidFill>
                  <a:srgbClr val="445748"/>
                </a:solidFill>
                <a:latin typeface="Midan"/>
              </a:rPr>
              <a:t>Utilize participatory tools for comprehensive insights.</a:t>
            </a:r>
          </a:p>
        </p:txBody>
      </p:sp>
      <p:sp>
        <p:nvSpPr>
          <p:cNvPr name="TextBox 17" id="17"/>
          <p:cNvSpPr txBox="true"/>
          <p:nvPr/>
        </p:nvSpPr>
        <p:spPr>
          <a:xfrm rot="0">
            <a:off x="7641296" y="7182761"/>
            <a:ext cx="8293442" cy="1374776"/>
          </a:xfrm>
          <a:prstGeom prst="rect">
            <a:avLst/>
          </a:prstGeom>
        </p:spPr>
        <p:txBody>
          <a:bodyPr anchor="t" rtlCol="false" tIns="0" lIns="0" bIns="0" rIns="0">
            <a:spAutoFit/>
          </a:bodyPr>
          <a:lstStyle/>
          <a:p>
            <a:pPr>
              <a:lnSpc>
                <a:spcPts val="4550"/>
              </a:lnSpc>
            </a:pPr>
            <a:r>
              <a:rPr lang="en-US" sz="6500">
                <a:solidFill>
                  <a:srgbClr val="445748"/>
                </a:solidFill>
                <a:latin typeface="Midan"/>
              </a:rPr>
              <a:t>Explore ICT for systematic awareness program management.</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0" y="18288000"/>
                </a:moveTo>
                <a:lnTo>
                  <a:pt x="0" y="0"/>
                </a:lnTo>
                <a:lnTo>
                  <a:pt x="10287000" y="0"/>
                </a:lnTo>
                <a:lnTo>
                  <a:pt x="10287000" y="18288000"/>
                </a:lnTo>
                <a:lnTo>
                  <a:pt x="0" y="18288000"/>
                </a:lnTo>
                <a:close/>
              </a:path>
            </a:pathLst>
          </a:custGeom>
          <a:blipFill>
            <a:blip r:embed="rId2"/>
            <a:stretch>
              <a:fillRect l="-22470" t="-7112" r="-28486" b="-6105"/>
            </a:stretch>
          </a:blipFill>
        </p:spPr>
      </p:sp>
      <p:sp>
        <p:nvSpPr>
          <p:cNvPr name="Freeform 3" id="3"/>
          <p:cNvSpPr/>
          <p:nvPr/>
        </p:nvSpPr>
        <p:spPr>
          <a:xfrm flipH="false" flipV="false" rot="-2630063">
            <a:off x="13272197" y="-99306"/>
            <a:ext cx="10031606" cy="10924775"/>
          </a:xfrm>
          <a:custGeom>
            <a:avLst/>
            <a:gdLst/>
            <a:ahLst/>
            <a:cxnLst/>
            <a:rect r="r" b="b" t="t" l="l"/>
            <a:pathLst>
              <a:path h="10924775" w="10031606">
                <a:moveTo>
                  <a:pt x="0" y="0"/>
                </a:moveTo>
                <a:lnTo>
                  <a:pt x="10031606" y="0"/>
                </a:lnTo>
                <a:lnTo>
                  <a:pt x="10031606" y="10924775"/>
                </a:lnTo>
                <a:lnTo>
                  <a:pt x="0" y="10924775"/>
                </a:lnTo>
                <a:lnTo>
                  <a:pt x="0" y="0"/>
                </a:lnTo>
                <a:close/>
              </a:path>
            </a:pathLst>
          </a:custGeom>
          <a:blipFill>
            <a:blip r:embed="rId3"/>
            <a:stretch>
              <a:fillRect l="-63457" t="0" r="0" b="0"/>
            </a:stretch>
          </a:blipFill>
          <a:ln cap="sq">
            <a:noFill/>
            <a:prstDash val="dash"/>
            <a:miter/>
          </a:ln>
        </p:spPr>
      </p:sp>
      <p:sp>
        <p:nvSpPr>
          <p:cNvPr name="TextBox 4" id="4"/>
          <p:cNvSpPr txBox="true"/>
          <p:nvPr/>
        </p:nvSpPr>
        <p:spPr>
          <a:xfrm rot="0">
            <a:off x="12653382" y="2843479"/>
            <a:ext cx="5417285" cy="3852568"/>
          </a:xfrm>
          <a:prstGeom prst="rect">
            <a:avLst/>
          </a:prstGeom>
        </p:spPr>
        <p:txBody>
          <a:bodyPr anchor="t" rtlCol="false" tIns="0" lIns="0" bIns="0" rIns="0">
            <a:spAutoFit/>
          </a:bodyPr>
          <a:lstStyle/>
          <a:p>
            <a:pPr algn="ctr">
              <a:lnSpc>
                <a:spcPts val="10223"/>
              </a:lnSpc>
            </a:pPr>
            <a:r>
              <a:rPr lang="en-US" sz="7302">
                <a:solidFill>
                  <a:srgbClr val="FFEBDA"/>
                </a:solidFill>
                <a:latin typeface="Della Respira"/>
              </a:rPr>
              <a:t>Methods </a:t>
            </a:r>
          </a:p>
          <a:p>
            <a:pPr algn="ctr">
              <a:lnSpc>
                <a:spcPts val="10223"/>
              </a:lnSpc>
            </a:pPr>
            <a:r>
              <a:rPr lang="en-US" sz="7302">
                <a:solidFill>
                  <a:srgbClr val="FFEBDA"/>
                </a:solidFill>
                <a:latin typeface="Della Respira"/>
              </a:rPr>
              <a:t>and Methodology</a:t>
            </a:r>
          </a:p>
        </p:txBody>
      </p:sp>
      <p:sp>
        <p:nvSpPr>
          <p:cNvPr name="Freeform 5" id="5"/>
          <p:cNvSpPr/>
          <p:nvPr/>
        </p:nvSpPr>
        <p:spPr>
          <a:xfrm flipH="false" flipV="false" rot="0">
            <a:off x="15919793" y="8530221"/>
            <a:ext cx="4736414" cy="3513558"/>
          </a:xfrm>
          <a:custGeom>
            <a:avLst/>
            <a:gdLst/>
            <a:ahLst/>
            <a:cxnLst/>
            <a:rect r="r" b="b" t="t" l="l"/>
            <a:pathLst>
              <a:path h="3513558" w="4736414">
                <a:moveTo>
                  <a:pt x="0" y="0"/>
                </a:moveTo>
                <a:lnTo>
                  <a:pt x="4736414" y="0"/>
                </a:lnTo>
                <a:lnTo>
                  <a:pt x="4736414" y="3513558"/>
                </a:lnTo>
                <a:lnTo>
                  <a:pt x="0" y="3513558"/>
                </a:lnTo>
                <a:lnTo>
                  <a:pt x="0" y="0"/>
                </a:lnTo>
                <a:close/>
              </a:path>
            </a:pathLst>
          </a:custGeom>
          <a:blipFill>
            <a:blip r:embed="rId4">
              <a:alphaModFix amt="80000"/>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true" rot="0">
            <a:off x="15919793" y="-1756779"/>
            <a:ext cx="4736414" cy="3513558"/>
          </a:xfrm>
          <a:custGeom>
            <a:avLst/>
            <a:gdLst/>
            <a:ahLst/>
            <a:cxnLst/>
            <a:rect r="r" b="b" t="t" l="l"/>
            <a:pathLst>
              <a:path h="3513558" w="4736414">
                <a:moveTo>
                  <a:pt x="0" y="3513558"/>
                </a:moveTo>
                <a:lnTo>
                  <a:pt x="4736414" y="3513558"/>
                </a:lnTo>
                <a:lnTo>
                  <a:pt x="4736414" y="0"/>
                </a:lnTo>
                <a:lnTo>
                  <a:pt x="0" y="0"/>
                </a:lnTo>
                <a:lnTo>
                  <a:pt x="0" y="3513558"/>
                </a:lnTo>
                <a:close/>
              </a:path>
            </a:pathLst>
          </a:custGeom>
          <a:blipFill>
            <a:blip r:embed="rId4">
              <a:alphaModFix amt="80000"/>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12237476" y="7389583"/>
            <a:ext cx="2680986" cy="1140638"/>
          </a:xfrm>
          <a:custGeom>
            <a:avLst/>
            <a:gdLst/>
            <a:ahLst/>
            <a:cxnLst/>
            <a:rect r="r" b="b" t="t" l="l"/>
            <a:pathLst>
              <a:path h="1140638" w="2680986">
                <a:moveTo>
                  <a:pt x="0" y="0"/>
                </a:moveTo>
                <a:lnTo>
                  <a:pt x="2680986" y="0"/>
                </a:lnTo>
                <a:lnTo>
                  <a:pt x="2680986" y="1140638"/>
                </a:lnTo>
                <a:lnTo>
                  <a:pt x="0" y="114063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790692">
            <a:off x="-1181924" y="5542966"/>
            <a:ext cx="3674323" cy="5974510"/>
          </a:xfrm>
          <a:custGeom>
            <a:avLst/>
            <a:gdLst/>
            <a:ahLst/>
            <a:cxnLst/>
            <a:rect r="r" b="b" t="t" l="l"/>
            <a:pathLst>
              <a:path h="5974510" w="3674323">
                <a:moveTo>
                  <a:pt x="0" y="0"/>
                </a:moveTo>
                <a:lnTo>
                  <a:pt x="3674323" y="0"/>
                </a:lnTo>
                <a:lnTo>
                  <a:pt x="3674323" y="5974510"/>
                </a:lnTo>
                <a:lnTo>
                  <a:pt x="0" y="5974510"/>
                </a:lnTo>
                <a:lnTo>
                  <a:pt x="0" y="0"/>
                </a:lnTo>
                <a:close/>
              </a:path>
            </a:pathLst>
          </a:custGeom>
          <a:blipFill>
            <a:blip r:embed="rId8"/>
            <a:stretch>
              <a:fillRect l="0" t="0" r="0" b="0"/>
            </a:stretch>
          </a:blipFill>
        </p:spPr>
      </p:sp>
      <p:sp>
        <p:nvSpPr>
          <p:cNvPr name="TextBox 9" id="9"/>
          <p:cNvSpPr txBox="true"/>
          <p:nvPr/>
        </p:nvSpPr>
        <p:spPr>
          <a:xfrm rot="0">
            <a:off x="0" y="321601"/>
            <a:ext cx="12190309" cy="10273460"/>
          </a:xfrm>
          <a:prstGeom prst="rect">
            <a:avLst/>
          </a:prstGeom>
        </p:spPr>
        <p:txBody>
          <a:bodyPr anchor="t" rtlCol="false" tIns="0" lIns="0" bIns="0" rIns="0">
            <a:spAutoFit/>
          </a:bodyPr>
          <a:lstStyle/>
          <a:p>
            <a:pPr algn="ctr">
              <a:lnSpc>
                <a:spcPts val="4680"/>
              </a:lnSpc>
            </a:pPr>
          </a:p>
          <a:p>
            <a:pPr algn="ctr">
              <a:lnSpc>
                <a:spcPts val="4680"/>
              </a:lnSpc>
            </a:pPr>
            <a:r>
              <a:rPr lang="en-US" sz="6686">
                <a:solidFill>
                  <a:srgbClr val="445748"/>
                </a:solidFill>
                <a:latin typeface="Midan"/>
              </a:rPr>
              <a:t>        </a:t>
            </a:r>
            <a:r>
              <a:rPr lang="en-US" sz="6686">
                <a:solidFill>
                  <a:srgbClr val="445748"/>
                </a:solidFill>
                <a:latin typeface="Midan Bold"/>
              </a:rPr>
              <a:t>Participatory Rural Appraisal (PRA):</a:t>
            </a:r>
          </a:p>
          <a:p>
            <a:pPr algn="ctr">
              <a:lnSpc>
                <a:spcPts val="4680"/>
              </a:lnSpc>
            </a:pPr>
            <a:r>
              <a:rPr lang="en-US" sz="6686">
                <a:solidFill>
                  <a:srgbClr val="445748"/>
                </a:solidFill>
                <a:latin typeface="Midan"/>
              </a:rPr>
              <a:t>Active engagement of local residents using tools like community mapping, transect walks, and seasonal calendars.</a:t>
            </a:r>
          </a:p>
          <a:p>
            <a:pPr algn="ctr">
              <a:lnSpc>
                <a:spcPts val="4680"/>
              </a:lnSpc>
            </a:pPr>
            <a:r>
              <a:rPr lang="en-US" sz="6686">
                <a:solidFill>
                  <a:srgbClr val="445748"/>
                </a:solidFill>
                <a:latin typeface="Midan"/>
              </a:rPr>
              <a:t>Aims to empower the community to share insights, ensuring a holistic understanding of challenges.</a:t>
            </a:r>
          </a:p>
          <a:p>
            <a:pPr algn="ctr">
              <a:lnSpc>
                <a:spcPts val="4680"/>
              </a:lnSpc>
            </a:pPr>
          </a:p>
          <a:p>
            <a:pPr algn="ctr">
              <a:lnSpc>
                <a:spcPts val="4680"/>
              </a:lnSpc>
            </a:pPr>
            <a:r>
              <a:rPr lang="en-US" sz="6686">
                <a:solidFill>
                  <a:srgbClr val="445748"/>
                </a:solidFill>
                <a:latin typeface="Midan Bold"/>
              </a:rPr>
              <a:t>Human-Centered Design (HCD):</a:t>
            </a:r>
          </a:p>
          <a:p>
            <a:pPr algn="ctr">
              <a:lnSpc>
                <a:spcPts val="4680"/>
              </a:lnSpc>
            </a:pPr>
            <a:r>
              <a:rPr lang="en-US" sz="6686">
                <a:solidFill>
                  <a:srgbClr val="445748"/>
                </a:solidFill>
                <a:latin typeface="Midan"/>
              </a:rPr>
              <a:t>Emphasizes a user-centric approach to design, tailoring interventions to the specific needs and preferences of the community.</a:t>
            </a:r>
          </a:p>
          <a:p>
            <a:pPr algn="ctr">
              <a:lnSpc>
                <a:spcPts val="4680"/>
              </a:lnSpc>
            </a:pPr>
            <a:r>
              <a:rPr lang="en-US" sz="6686">
                <a:solidFill>
                  <a:srgbClr val="445748"/>
                </a:solidFill>
                <a:latin typeface="Midan"/>
              </a:rPr>
              <a:t>Focused on creating contextually relevant and effective strategies for open defecation-free communities.</a:t>
            </a:r>
          </a:p>
          <a:p>
            <a:pPr algn="ctr">
              <a:lnSpc>
                <a:spcPts val="4680"/>
              </a:lnSpc>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0" y="18288000"/>
                </a:moveTo>
                <a:lnTo>
                  <a:pt x="0" y="0"/>
                </a:lnTo>
                <a:lnTo>
                  <a:pt x="10287000" y="0"/>
                </a:lnTo>
                <a:lnTo>
                  <a:pt x="10287000" y="18288000"/>
                </a:lnTo>
                <a:lnTo>
                  <a:pt x="0" y="18288000"/>
                </a:lnTo>
                <a:close/>
              </a:path>
            </a:pathLst>
          </a:custGeom>
          <a:blipFill>
            <a:blip r:embed="rId2"/>
            <a:stretch>
              <a:fillRect l="-22470" t="-7112" r="-28486" b="-6105"/>
            </a:stretch>
          </a:blipFill>
        </p:spPr>
      </p:sp>
      <p:sp>
        <p:nvSpPr>
          <p:cNvPr name="Freeform 3" id="3"/>
          <p:cNvSpPr/>
          <p:nvPr/>
        </p:nvSpPr>
        <p:spPr>
          <a:xfrm flipH="false" flipV="false" rot="-2630063">
            <a:off x="13272197" y="-99306"/>
            <a:ext cx="10031606" cy="10924775"/>
          </a:xfrm>
          <a:custGeom>
            <a:avLst/>
            <a:gdLst/>
            <a:ahLst/>
            <a:cxnLst/>
            <a:rect r="r" b="b" t="t" l="l"/>
            <a:pathLst>
              <a:path h="10924775" w="10031606">
                <a:moveTo>
                  <a:pt x="0" y="0"/>
                </a:moveTo>
                <a:lnTo>
                  <a:pt x="10031606" y="0"/>
                </a:lnTo>
                <a:lnTo>
                  <a:pt x="10031606" y="10924775"/>
                </a:lnTo>
                <a:lnTo>
                  <a:pt x="0" y="10924775"/>
                </a:lnTo>
                <a:lnTo>
                  <a:pt x="0" y="0"/>
                </a:lnTo>
                <a:close/>
              </a:path>
            </a:pathLst>
          </a:custGeom>
          <a:blipFill>
            <a:blip r:embed="rId3"/>
            <a:stretch>
              <a:fillRect l="-63457" t="0" r="0" b="0"/>
            </a:stretch>
          </a:blipFill>
          <a:ln cap="sq">
            <a:noFill/>
            <a:prstDash val="dash"/>
            <a:miter/>
          </a:ln>
        </p:spPr>
      </p:sp>
      <p:sp>
        <p:nvSpPr>
          <p:cNvPr name="TextBox 4" id="4"/>
          <p:cNvSpPr txBox="true"/>
          <p:nvPr/>
        </p:nvSpPr>
        <p:spPr>
          <a:xfrm rot="0">
            <a:off x="12653382" y="2843479"/>
            <a:ext cx="5417285" cy="3852568"/>
          </a:xfrm>
          <a:prstGeom prst="rect">
            <a:avLst/>
          </a:prstGeom>
        </p:spPr>
        <p:txBody>
          <a:bodyPr anchor="t" rtlCol="false" tIns="0" lIns="0" bIns="0" rIns="0">
            <a:spAutoFit/>
          </a:bodyPr>
          <a:lstStyle/>
          <a:p>
            <a:pPr algn="ctr">
              <a:lnSpc>
                <a:spcPts val="10223"/>
              </a:lnSpc>
            </a:pPr>
            <a:r>
              <a:rPr lang="en-US" sz="7302">
                <a:solidFill>
                  <a:srgbClr val="FFEBDA"/>
                </a:solidFill>
                <a:latin typeface="Della Respira"/>
              </a:rPr>
              <a:t>Methods </a:t>
            </a:r>
          </a:p>
          <a:p>
            <a:pPr algn="ctr">
              <a:lnSpc>
                <a:spcPts val="10223"/>
              </a:lnSpc>
            </a:pPr>
            <a:r>
              <a:rPr lang="en-US" sz="7302">
                <a:solidFill>
                  <a:srgbClr val="FFEBDA"/>
                </a:solidFill>
                <a:latin typeface="Della Respira"/>
              </a:rPr>
              <a:t>and Methodology</a:t>
            </a:r>
          </a:p>
        </p:txBody>
      </p:sp>
      <p:sp>
        <p:nvSpPr>
          <p:cNvPr name="Freeform 5" id="5"/>
          <p:cNvSpPr/>
          <p:nvPr/>
        </p:nvSpPr>
        <p:spPr>
          <a:xfrm flipH="false" flipV="false" rot="0">
            <a:off x="15919793" y="8530221"/>
            <a:ext cx="4736414" cy="3513558"/>
          </a:xfrm>
          <a:custGeom>
            <a:avLst/>
            <a:gdLst/>
            <a:ahLst/>
            <a:cxnLst/>
            <a:rect r="r" b="b" t="t" l="l"/>
            <a:pathLst>
              <a:path h="3513558" w="4736414">
                <a:moveTo>
                  <a:pt x="0" y="0"/>
                </a:moveTo>
                <a:lnTo>
                  <a:pt x="4736414" y="0"/>
                </a:lnTo>
                <a:lnTo>
                  <a:pt x="4736414" y="3513558"/>
                </a:lnTo>
                <a:lnTo>
                  <a:pt x="0" y="3513558"/>
                </a:lnTo>
                <a:lnTo>
                  <a:pt x="0" y="0"/>
                </a:lnTo>
                <a:close/>
              </a:path>
            </a:pathLst>
          </a:custGeom>
          <a:blipFill>
            <a:blip r:embed="rId4">
              <a:alphaModFix amt="80000"/>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true" rot="0">
            <a:off x="15919793" y="-1756779"/>
            <a:ext cx="4736414" cy="3513558"/>
          </a:xfrm>
          <a:custGeom>
            <a:avLst/>
            <a:gdLst/>
            <a:ahLst/>
            <a:cxnLst/>
            <a:rect r="r" b="b" t="t" l="l"/>
            <a:pathLst>
              <a:path h="3513558" w="4736414">
                <a:moveTo>
                  <a:pt x="0" y="3513558"/>
                </a:moveTo>
                <a:lnTo>
                  <a:pt x="4736414" y="3513558"/>
                </a:lnTo>
                <a:lnTo>
                  <a:pt x="4736414" y="0"/>
                </a:lnTo>
                <a:lnTo>
                  <a:pt x="0" y="0"/>
                </a:lnTo>
                <a:lnTo>
                  <a:pt x="0" y="3513558"/>
                </a:lnTo>
                <a:close/>
              </a:path>
            </a:pathLst>
          </a:custGeom>
          <a:blipFill>
            <a:blip r:embed="rId4">
              <a:alphaModFix amt="80000"/>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12237476" y="7389583"/>
            <a:ext cx="2680986" cy="1140638"/>
          </a:xfrm>
          <a:custGeom>
            <a:avLst/>
            <a:gdLst/>
            <a:ahLst/>
            <a:cxnLst/>
            <a:rect r="r" b="b" t="t" l="l"/>
            <a:pathLst>
              <a:path h="1140638" w="2680986">
                <a:moveTo>
                  <a:pt x="0" y="0"/>
                </a:moveTo>
                <a:lnTo>
                  <a:pt x="2680986" y="0"/>
                </a:lnTo>
                <a:lnTo>
                  <a:pt x="2680986" y="1140638"/>
                </a:lnTo>
                <a:lnTo>
                  <a:pt x="0" y="114063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790692">
            <a:off x="-1181924" y="5542966"/>
            <a:ext cx="3674323" cy="5974510"/>
          </a:xfrm>
          <a:custGeom>
            <a:avLst/>
            <a:gdLst/>
            <a:ahLst/>
            <a:cxnLst/>
            <a:rect r="r" b="b" t="t" l="l"/>
            <a:pathLst>
              <a:path h="5974510" w="3674323">
                <a:moveTo>
                  <a:pt x="0" y="0"/>
                </a:moveTo>
                <a:lnTo>
                  <a:pt x="3674323" y="0"/>
                </a:lnTo>
                <a:lnTo>
                  <a:pt x="3674323" y="5974510"/>
                </a:lnTo>
                <a:lnTo>
                  <a:pt x="0" y="5974510"/>
                </a:lnTo>
                <a:lnTo>
                  <a:pt x="0" y="0"/>
                </a:lnTo>
                <a:close/>
              </a:path>
            </a:pathLst>
          </a:custGeom>
          <a:blipFill>
            <a:blip r:embed="rId8"/>
            <a:stretch>
              <a:fillRect l="0" t="0" r="0" b="0"/>
            </a:stretch>
          </a:blipFill>
        </p:spPr>
      </p:sp>
      <p:sp>
        <p:nvSpPr>
          <p:cNvPr name="TextBox 9" id="9"/>
          <p:cNvSpPr txBox="true"/>
          <p:nvPr/>
        </p:nvSpPr>
        <p:spPr>
          <a:xfrm rot="0">
            <a:off x="1028700" y="430268"/>
            <a:ext cx="11248535" cy="10864010"/>
          </a:xfrm>
          <a:prstGeom prst="rect">
            <a:avLst/>
          </a:prstGeom>
        </p:spPr>
        <p:txBody>
          <a:bodyPr anchor="t" rtlCol="false" tIns="0" lIns="0" bIns="0" rIns="0">
            <a:spAutoFit/>
          </a:bodyPr>
          <a:lstStyle/>
          <a:p>
            <a:pPr algn="ctr">
              <a:lnSpc>
                <a:spcPts val="4680"/>
              </a:lnSpc>
            </a:pPr>
          </a:p>
          <a:p>
            <a:pPr algn="ctr">
              <a:lnSpc>
                <a:spcPts val="4680"/>
              </a:lnSpc>
            </a:pPr>
            <a:r>
              <a:rPr lang="en-US" sz="6686">
                <a:solidFill>
                  <a:srgbClr val="445748"/>
                </a:solidFill>
                <a:latin typeface="Midan"/>
              </a:rPr>
              <a:t>       </a:t>
            </a:r>
            <a:r>
              <a:rPr lang="en-US" sz="6686">
                <a:solidFill>
                  <a:srgbClr val="445748"/>
                </a:solidFill>
                <a:latin typeface="Midan Bold"/>
              </a:rPr>
              <a:t>Interdisciplinary Team Approach:</a:t>
            </a:r>
          </a:p>
          <a:p>
            <a:pPr algn="ctr">
              <a:lnSpc>
                <a:spcPts val="4680"/>
              </a:lnSpc>
            </a:pPr>
            <a:r>
              <a:rPr lang="en-US" sz="6686">
                <a:solidFill>
                  <a:srgbClr val="445748"/>
                </a:solidFill>
                <a:latin typeface="Midan"/>
              </a:rPr>
              <a:t>A team comprising both engineering and humanities backgrounds collaborated to bring diverse perspectives.</a:t>
            </a:r>
          </a:p>
          <a:p>
            <a:pPr algn="ctr">
              <a:lnSpc>
                <a:spcPts val="4680"/>
              </a:lnSpc>
            </a:pPr>
            <a:r>
              <a:rPr lang="en-US" sz="6686">
                <a:solidFill>
                  <a:srgbClr val="445748"/>
                </a:solidFill>
                <a:latin typeface="Midan"/>
              </a:rPr>
              <a:t>Stayed in the community for ten days, dedicating initial days to ice-breaking and </a:t>
            </a:r>
          </a:p>
          <a:p>
            <a:pPr algn="ctr">
              <a:lnSpc>
                <a:spcPts val="4680"/>
              </a:lnSpc>
            </a:pPr>
            <a:r>
              <a:rPr lang="en-US" sz="6686">
                <a:solidFill>
                  <a:srgbClr val="445748"/>
                </a:solidFill>
                <a:latin typeface="Midan"/>
              </a:rPr>
              <a:t>the rest to participatory research.</a:t>
            </a:r>
          </a:p>
          <a:p>
            <a:pPr algn="ctr">
              <a:lnSpc>
                <a:spcPts val="4680"/>
              </a:lnSpc>
            </a:pPr>
          </a:p>
          <a:p>
            <a:pPr algn="ctr">
              <a:lnSpc>
                <a:spcPts val="4680"/>
              </a:lnSpc>
            </a:pPr>
            <a:r>
              <a:rPr lang="en-US" sz="6686">
                <a:solidFill>
                  <a:srgbClr val="445748"/>
                </a:solidFill>
                <a:latin typeface="Midan Bold"/>
              </a:rPr>
              <a:t>Duration of Stay:</a:t>
            </a:r>
          </a:p>
          <a:p>
            <a:pPr algn="ctr">
              <a:lnSpc>
                <a:spcPts val="4680"/>
              </a:lnSpc>
            </a:pPr>
            <a:r>
              <a:rPr lang="en-US" sz="6686">
                <a:solidFill>
                  <a:srgbClr val="445748"/>
                </a:solidFill>
                <a:latin typeface="Midan"/>
              </a:rPr>
              <a:t>Ten days spent immersing in the community for a comprehensive understanding of challenges.</a:t>
            </a:r>
          </a:p>
          <a:p>
            <a:pPr algn="ctr">
              <a:lnSpc>
                <a:spcPts val="4680"/>
              </a:lnSpc>
            </a:pPr>
            <a:r>
              <a:rPr lang="en-US" sz="6686">
                <a:solidFill>
                  <a:srgbClr val="445748"/>
                </a:solidFill>
                <a:latin typeface="Midan"/>
              </a:rPr>
              <a:t>Combined efforts of an interdisciplinary team ensured a well-rounded approach to data collection and analysis.</a:t>
            </a:r>
          </a:p>
          <a:p>
            <a:pPr algn="ctr">
              <a:lnSpc>
                <a:spcPts val="4680"/>
              </a:lnSpc>
            </a:pPr>
          </a:p>
          <a:p>
            <a:pPr algn="ctr">
              <a:lnSpc>
                <a:spcPts val="4680"/>
              </a:lnSpc>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0" y="18288000"/>
                </a:moveTo>
                <a:lnTo>
                  <a:pt x="0" y="0"/>
                </a:lnTo>
                <a:lnTo>
                  <a:pt x="10287000" y="0"/>
                </a:lnTo>
                <a:lnTo>
                  <a:pt x="10287000" y="18288000"/>
                </a:lnTo>
                <a:lnTo>
                  <a:pt x="0" y="18288000"/>
                </a:lnTo>
                <a:close/>
              </a:path>
            </a:pathLst>
          </a:custGeom>
          <a:blipFill>
            <a:blip r:embed="rId2"/>
            <a:stretch>
              <a:fillRect l="-22470" t="-7112" r="-28486" b="-6105"/>
            </a:stretch>
          </a:blipFill>
        </p:spPr>
      </p:sp>
      <p:sp>
        <p:nvSpPr>
          <p:cNvPr name="Freeform 3" id="3"/>
          <p:cNvSpPr/>
          <p:nvPr/>
        </p:nvSpPr>
        <p:spPr>
          <a:xfrm flipH="false" flipV="false" rot="0">
            <a:off x="15919793" y="8530221"/>
            <a:ext cx="4736414" cy="3513558"/>
          </a:xfrm>
          <a:custGeom>
            <a:avLst/>
            <a:gdLst/>
            <a:ahLst/>
            <a:cxnLst/>
            <a:rect r="r" b="b" t="t" l="l"/>
            <a:pathLst>
              <a:path h="3513558" w="4736414">
                <a:moveTo>
                  <a:pt x="0" y="0"/>
                </a:moveTo>
                <a:lnTo>
                  <a:pt x="4736414" y="0"/>
                </a:lnTo>
                <a:lnTo>
                  <a:pt x="4736414" y="3513558"/>
                </a:lnTo>
                <a:lnTo>
                  <a:pt x="0" y="3513558"/>
                </a:lnTo>
                <a:lnTo>
                  <a:pt x="0" y="0"/>
                </a:lnTo>
                <a:close/>
              </a:path>
            </a:pathLst>
          </a:custGeom>
          <a:blipFill>
            <a:blip r:embed="rId3">
              <a:alphaModFix amt="80000"/>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true" rot="0">
            <a:off x="15919793" y="-1756779"/>
            <a:ext cx="4736414" cy="3513558"/>
          </a:xfrm>
          <a:custGeom>
            <a:avLst/>
            <a:gdLst/>
            <a:ahLst/>
            <a:cxnLst/>
            <a:rect r="r" b="b" t="t" l="l"/>
            <a:pathLst>
              <a:path h="3513558" w="4736414">
                <a:moveTo>
                  <a:pt x="0" y="3513558"/>
                </a:moveTo>
                <a:lnTo>
                  <a:pt x="4736414" y="3513558"/>
                </a:lnTo>
                <a:lnTo>
                  <a:pt x="4736414" y="0"/>
                </a:lnTo>
                <a:lnTo>
                  <a:pt x="0" y="0"/>
                </a:lnTo>
                <a:lnTo>
                  <a:pt x="0" y="3513558"/>
                </a:lnTo>
                <a:close/>
              </a:path>
            </a:pathLst>
          </a:custGeom>
          <a:blipFill>
            <a:blip r:embed="rId3">
              <a:alphaModFix amt="80000"/>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790692">
            <a:off x="-1181924" y="5542966"/>
            <a:ext cx="3674323" cy="5974510"/>
          </a:xfrm>
          <a:custGeom>
            <a:avLst/>
            <a:gdLst/>
            <a:ahLst/>
            <a:cxnLst/>
            <a:rect r="r" b="b" t="t" l="l"/>
            <a:pathLst>
              <a:path h="5974510" w="3674323">
                <a:moveTo>
                  <a:pt x="0" y="0"/>
                </a:moveTo>
                <a:lnTo>
                  <a:pt x="3674323" y="0"/>
                </a:lnTo>
                <a:lnTo>
                  <a:pt x="3674323" y="5974510"/>
                </a:lnTo>
                <a:lnTo>
                  <a:pt x="0" y="5974510"/>
                </a:lnTo>
                <a:lnTo>
                  <a:pt x="0" y="0"/>
                </a:lnTo>
                <a:close/>
              </a:path>
            </a:pathLst>
          </a:custGeom>
          <a:blipFill>
            <a:blip r:embed="rId5"/>
            <a:stretch>
              <a:fillRect l="0" t="0" r="0" b="0"/>
            </a:stretch>
          </a:blipFill>
        </p:spPr>
      </p:sp>
      <p:sp>
        <p:nvSpPr>
          <p:cNvPr name="TextBox 6" id="6"/>
          <p:cNvSpPr txBox="true"/>
          <p:nvPr/>
        </p:nvSpPr>
        <p:spPr>
          <a:xfrm rot="0">
            <a:off x="327619" y="295136"/>
            <a:ext cx="17632763" cy="11616484"/>
          </a:xfrm>
          <a:prstGeom prst="rect">
            <a:avLst/>
          </a:prstGeom>
        </p:spPr>
        <p:txBody>
          <a:bodyPr anchor="t" rtlCol="false" tIns="0" lIns="0" bIns="0" rIns="0">
            <a:spAutoFit/>
          </a:bodyPr>
          <a:lstStyle/>
          <a:p>
            <a:pPr algn="ctr">
              <a:lnSpc>
                <a:spcPts val="5380"/>
              </a:lnSpc>
            </a:pPr>
            <a:r>
              <a:rPr lang="en-US" sz="7686">
                <a:solidFill>
                  <a:srgbClr val="445748"/>
                </a:solidFill>
                <a:latin typeface="Midan Semi-Bold"/>
              </a:rPr>
              <a:t>Methodology</a:t>
            </a:r>
          </a:p>
          <a:p>
            <a:pPr algn="ctr">
              <a:lnSpc>
                <a:spcPts val="3910"/>
              </a:lnSpc>
            </a:pPr>
          </a:p>
          <a:p>
            <a:pPr algn="ctr">
              <a:lnSpc>
                <a:spcPts val="3910"/>
              </a:lnSpc>
            </a:pPr>
            <a:r>
              <a:rPr lang="en-US" sz="5586">
                <a:solidFill>
                  <a:srgbClr val="445748"/>
                </a:solidFill>
                <a:latin typeface="Midan"/>
              </a:rPr>
              <a:t>Our study adopts a multi-faceted methodology, strategically combining diverse approaches for a nuanced understanding:</a:t>
            </a:r>
          </a:p>
          <a:p>
            <a:pPr algn="ctr" marL="1206191" indent="-603095" lvl="1">
              <a:lnSpc>
                <a:spcPts val="3910"/>
              </a:lnSpc>
              <a:buFont typeface="Arial"/>
              <a:buChar char="•"/>
            </a:pPr>
            <a:r>
              <a:rPr lang="en-US" sz="5586">
                <a:solidFill>
                  <a:srgbClr val="445748"/>
                </a:solidFill>
                <a:latin typeface="Midan Semi-Bold"/>
              </a:rPr>
              <a:t>Participatory Rural Appraisal (PRA):</a:t>
            </a:r>
          </a:p>
          <a:p>
            <a:pPr algn="ctr" marL="2412381" indent="-804127" lvl="2">
              <a:lnSpc>
                <a:spcPts val="3910"/>
              </a:lnSpc>
              <a:buFont typeface="Arial"/>
              <a:buChar char="⚬"/>
            </a:pPr>
            <a:r>
              <a:rPr lang="en-US" sz="5586">
                <a:solidFill>
                  <a:srgbClr val="445748"/>
                </a:solidFill>
                <a:latin typeface="Midan"/>
              </a:rPr>
              <a:t>Engaged the community actively through tools like community mapping, transect walks, and seasonal calendars.</a:t>
            </a:r>
          </a:p>
          <a:p>
            <a:pPr algn="ctr" marL="2412381" indent="-804127" lvl="2">
              <a:lnSpc>
                <a:spcPts val="3910"/>
              </a:lnSpc>
              <a:buFont typeface="Arial"/>
              <a:buChar char="⚬"/>
            </a:pPr>
            <a:r>
              <a:rPr lang="en-US" sz="5586">
                <a:solidFill>
                  <a:srgbClr val="445748"/>
                </a:solidFill>
                <a:latin typeface="Midan"/>
              </a:rPr>
              <a:t>Unearthed valuable insights and perspectives from the local residents.</a:t>
            </a:r>
          </a:p>
          <a:p>
            <a:pPr algn="ctr" marL="1206191" indent="-603095" lvl="1">
              <a:lnSpc>
                <a:spcPts val="3910"/>
              </a:lnSpc>
              <a:buFont typeface="Arial"/>
              <a:buChar char="•"/>
            </a:pPr>
            <a:r>
              <a:rPr lang="en-US" sz="5586">
                <a:solidFill>
                  <a:srgbClr val="445748"/>
                </a:solidFill>
                <a:latin typeface="Midan Semi-Bold"/>
              </a:rPr>
              <a:t>Human-Centered Design (HCD):</a:t>
            </a:r>
          </a:p>
          <a:p>
            <a:pPr algn="ctr" marL="2412381" indent="-804127" lvl="2">
              <a:lnSpc>
                <a:spcPts val="3910"/>
              </a:lnSpc>
              <a:buFont typeface="Arial"/>
              <a:buChar char="⚬"/>
            </a:pPr>
            <a:r>
              <a:rPr lang="en-US" sz="5586">
                <a:solidFill>
                  <a:srgbClr val="445748"/>
                </a:solidFill>
                <a:latin typeface="Midan"/>
              </a:rPr>
              <a:t>Embraced a user-centric design process to tailor interventions to the specific needs and preferences of the community.</a:t>
            </a:r>
          </a:p>
          <a:p>
            <a:pPr algn="ctr" marL="2412381" indent="-804127" lvl="2">
              <a:lnSpc>
                <a:spcPts val="3910"/>
              </a:lnSpc>
              <a:buFont typeface="Arial"/>
              <a:buChar char="⚬"/>
            </a:pPr>
            <a:r>
              <a:rPr lang="en-US" sz="5586">
                <a:solidFill>
                  <a:srgbClr val="445748"/>
                </a:solidFill>
                <a:latin typeface="Midan"/>
              </a:rPr>
              <a:t>Ensured that solutions resonate with the community's cultural context.</a:t>
            </a:r>
          </a:p>
          <a:p>
            <a:pPr algn="ctr" marL="1206191" indent="-603095" lvl="1">
              <a:lnSpc>
                <a:spcPts val="3910"/>
              </a:lnSpc>
              <a:buFont typeface="Arial"/>
              <a:buChar char="•"/>
            </a:pPr>
            <a:r>
              <a:rPr lang="en-US" sz="5586">
                <a:solidFill>
                  <a:srgbClr val="445748"/>
                </a:solidFill>
                <a:latin typeface="Midan Semi-Bold"/>
              </a:rPr>
              <a:t>Action Research:</a:t>
            </a:r>
          </a:p>
          <a:p>
            <a:pPr algn="ctr" marL="2412381" indent="-804127" lvl="2">
              <a:lnSpc>
                <a:spcPts val="3910"/>
              </a:lnSpc>
              <a:buFont typeface="Arial"/>
              <a:buChar char="⚬"/>
            </a:pPr>
            <a:r>
              <a:rPr lang="en-US" sz="5586">
                <a:solidFill>
                  <a:srgbClr val="445748"/>
                </a:solidFill>
                <a:latin typeface="Midan"/>
              </a:rPr>
              <a:t>Translated gathered insights into practical outcomes, emphasizing a hands-on, participatory approach.</a:t>
            </a:r>
          </a:p>
          <a:p>
            <a:pPr algn="ctr" marL="2412381" indent="-804127" lvl="2">
              <a:lnSpc>
                <a:spcPts val="3910"/>
              </a:lnSpc>
              <a:buFont typeface="Arial"/>
              <a:buChar char="⚬"/>
            </a:pPr>
            <a:r>
              <a:rPr lang="en-US" sz="5586">
                <a:solidFill>
                  <a:srgbClr val="445748"/>
                </a:solidFill>
                <a:latin typeface="Midan"/>
              </a:rPr>
              <a:t>Facilitated a deeper understanding of the community's needs and challenges through real-world engagement.</a:t>
            </a:r>
          </a:p>
          <a:p>
            <a:pPr algn="ctr">
              <a:lnSpc>
                <a:spcPts val="3910"/>
              </a:lnSpc>
            </a:pPr>
            <a:r>
              <a:rPr lang="en-US" sz="5586">
                <a:solidFill>
                  <a:srgbClr val="445748"/>
                </a:solidFill>
                <a:latin typeface="Midan"/>
              </a:rPr>
              <a:t>This methodological amalgamation not only captures the richness of community dynamics but also empowers us to propose effective, context-sensitive solutions.</a:t>
            </a:r>
          </a:p>
          <a:p>
            <a:pPr algn="ctr">
              <a:lnSpc>
                <a:spcPts val="3910"/>
              </a:lnSpc>
            </a:pPr>
          </a:p>
          <a:p>
            <a:pPr algn="ctr">
              <a:lnSpc>
                <a:spcPts val="5030"/>
              </a:lnSpc>
            </a:pPr>
          </a:p>
          <a:p>
            <a:pPr algn="ctr">
              <a:lnSpc>
                <a:spcPts val="5030"/>
              </a:lnSpc>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278693">
            <a:off x="3681107" y="-4176267"/>
            <a:ext cx="10925785" cy="18639534"/>
          </a:xfrm>
          <a:custGeom>
            <a:avLst/>
            <a:gdLst/>
            <a:ahLst/>
            <a:cxnLst/>
            <a:rect r="r" b="b" t="t" l="l"/>
            <a:pathLst>
              <a:path h="18639534" w="10925785">
                <a:moveTo>
                  <a:pt x="10280597" y="0"/>
                </a:moveTo>
                <a:lnTo>
                  <a:pt x="10925786" y="18276615"/>
                </a:lnTo>
                <a:lnTo>
                  <a:pt x="645189" y="18639534"/>
                </a:lnTo>
                <a:lnTo>
                  <a:pt x="0" y="362919"/>
                </a:lnTo>
                <a:lnTo>
                  <a:pt x="10280597" y="0"/>
                </a:lnTo>
                <a:close/>
              </a:path>
            </a:pathLst>
          </a:custGeom>
          <a:blipFill>
            <a:blip r:embed="rId2"/>
            <a:stretch>
              <a:fillRect l="-127735" t="0" r="-28326" b="0"/>
            </a:stretch>
          </a:blipFill>
        </p:spPr>
      </p:sp>
      <p:sp>
        <p:nvSpPr>
          <p:cNvPr name="Freeform 3" id="3"/>
          <p:cNvSpPr/>
          <p:nvPr/>
        </p:nvSpPr>
        <p:spPr>
          <a:xfrm flipH="false" flipV="false" rot="-10800000">
            <a:off x="1827466" y="1412712"/>
            <a:ext cx="3234816" cy="688134"/>
          </a:xfrm>
          <a:custGeom>
            <a:avLst/>
            <a:gdLst/>
            <a:ahLst/>
            <a:cxnLst/>
            <a:rect r="r" b="b" t="t" l="l"/>
            <a:pathLst>
              <a:path h="688134" w="3234816">
                <a:moveTo>
                  <a:pt x="0" y="0"/>
                </a:moveTo>
                <a:lnTo>
                  <a:pt x="3234816" y="0"/>
                </a:lnTo>
                <a:lnTo>
                  <a:pt x="3234816" y="688134"/>
                </a:lnTo>
                <a:lnTo>
                  <a:pt x="0" y="688134"/>
                </a:lnTo>
                <a:lnTo>
                  <a:pt x="0" y="0"/>
                </a:lnTo>
                <a:close/>
              </a:path>
            </a:pathLst>
          </a:custGeom>
          <a:blipFill>
            <a:blip r:embed="rId3">
              <a:alphaModFix amt="80000"/>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true" rot="0">
            <a:off x="13225718" y="1412712"/>
            <a:ext cx="3234816" cy="688134"/>
          </a:xfrm>
          <a:custGeom>
            <a:avLst/>
            <a:gdLst/>
            <a:ahLst/>
            <a:cxnLst/>
            <a:rect r="r" b="b" t="t" l="l"/>
            <a:pathLst>
              <a:path h="688134" w="3234816">
                <a:moveTo>
                  <a:pt x="0" y="688134"/>
                </a:moveTo>
                <a:lnTo>
                  <a:pt x="3234816" y="688134"/>
                </a:lnTo>
                <a:lnTo>
                  <a:pt x="3234816" y="0"/>
                </a:lnTo>
                <a:lnTo>
                  <a:pt x="0" y="0"/>
                </a:lnTo>
                <a:lnTo>
                  <a:pt x="0" y="688134"/>
                </a:lnTo>
                <a:close/>
              </a:path>
            </a:pathLst>
          </a:custGeom>
          <a:blipFill>
            <a:blip r:embed="rId3">
              <a:alphaModFix amt="80000"/>
              <a:extLst>
                <a:ext uri="{96DAC541-7B7A-43D3-8B79-37D633B846F1}">
                  <asvg:svgBlip xmlns:asvg="http://schemas.microsoft.com/office/drawing/2016/SVG/main" r:embed="rId4"/>
                </a:ext>
              </a:extLst>
            </a:blip>
            <a:stretch>
              <a:fillRect l="0" t="0" r="0" b="0"/>
            </a:stretch>
          </a:blipFill>
        </p:spPr>
      </p:sp>
      <p:sp>
        <p:nvSpPr>
          <p:cNvPr name="TextBox 5" id="5"/>
          <p:cNvSpPr txBox="true"/>
          <p:nvPr/>
        </p:nvSpPr>
        <p:spPr>
          <a:xfrm rot="0">
            <a:off x="5062282" y="899529"/>
            <a:ext cx="8163435" cy="1543050"/>
          </a:xfrm>
          <a:prstGeom prst="rect">
            <a:avLst/>
          </a:prstGeom>
        </p:spPr>
        <p:txBody>
          <a:bodyPr anchor="t" rtlCol="false" tIns="0" lIns="0" bIns="0" rIns="0">
            <a:spAutoFit/>
          </a:bodyPr>
          <a:lstStyle/>
          <a:p>
            <a:pPr algn="ctr">
              <a:lnSpc>
                <a:spcPts val="12599"/>
              </a:lnSpc>
            </a:pPr>
            <a:r>
              <a:rPr lang="en-US" sz="9000">
                <a:solidFill>
                  <a:srgbClr val="FFEBDA"/>
                </a:solidFill>
                <a:latin typeface="Della Respira"/>
              </a:rPr>
              <a:t>TOOLS</a:t>
            </a:r>
          </a:p>
        </p:txBody>
      </p:sp>
      <p:sp>
        <p:nvSpPr>
          <p:cNvPr name="Freeform 6" id="6"/>
          <p:cNvSpPr/>
          <p:nvPr/>
        </p:nvSpPr>
        <p:spPr>
          <a:xfrm flipH="false" flipV="false" rot="5400000">
            <a:off x="2101004" y="2100431"/>
            <a:ext cx="5672714" cy="7817322"/>
          </a:xfrm>
          <a:custGeom>
            <a:avLst/>
            <a:gdLst/>
            <a:ahLst/>
            <a:cxnLst/>
            <a:rect r="r" b="b" t="t" l="l"/>
            <a:pathLst>
              <a:path h="7817322" w="5672714">
                <a:moveTo>
                  <a:pt x="0" y="0"/>
                </a:moveTo>
                <a:lnTo>
                  <a:pt x="5672714" y="0"/>
                </a:lnTo>
                <a:lnTo>
                  <a:pt x="5672714" y="7817322"/>
                </a:lnTo>
                <a:lnTo>
                  <a:pt x="0" y="7817322"/>
                </a:lnTo>
                <a:lnTo>
                  <a:pt x="0" y="0"/>
                </a:lnTo>
                <a:close/>
              </a:path>
            </a:pathLst>
          </a:custGeom>
          <a:blipFill>
            <a:blip r:embed="rId5"/>
            <a:stretch>
              <a:fillRect l="-25628" t="-21785" r="-21728" b="-20789"/>
            </a:stretch>
          </a:blipFill>
          <a:ln w="47625" cap="rnd">
            <a:solidFill>
              <a:srgbClr val="5E4840"/>
            </a:solidFill>
            <a:prstDash val="solid"/>
            <a:round/>
          </a:ln>
        </p:spPr>
      </p:sp>
      <p:sp>
        <p:nvSpPr>
          <p:cNvPr name="Freeform 7" id="7"/>
          <p:cNvSpPr/>
          <p:nvPr/>
        </p:nvSpPr>
        <p:spPr>
          <a:xfrm flipH="false" flipV="false" rot="5400000">
            <a:off x="10514282" y="2100431"/>
            <a:ext cx="5672714" cy="7817322"/>
          </a:xfrm>
          <a:custGeom>
            <a:avLst/>
            <a:gdLst/>
            <a:ahLst/>
            <a:cxnLst/>
            <a:rect r="r" b="b" t="t" l="l"/>
            <a:pathLst>
              <a:path h="7817322" w="5672714">
                <a:moveTo>
                  <a:pt x="0" y="0"/>
                </a:moveTo>
                <a:lnTo>
                  <a:pt x="5672714" y="0"/>
                </a:lnTo>
                <a:lnTo>
                  <a:pt x="5672714" y="7817322"/>
                </a:lnTo>
                <a:lnTo>
                  <a:pt x="0" y="7817322"/>
                </a:lnTo>
                <a:lnTo>
                  <a:pt x="0" y="0"/>
                </a:lnTo>
                <a:close/>
              </a:path>
            </a:pathLst>
          </a:custGeom>
          <a:blipFill>
            <a:blip r:embed="rId5"/>
            <a:stretch>
              <a:fillRect l="-25628" t="-18579" r="-21728" b="-23995"/>
            </a:stretch>
          </a:blipFill>
          <a:ln w="47625" cap="rnd">
            <a:solidFill>
              <a:srgbClr val="5E4840"/>
            </a:solidFill>
            <a:prstDash val="solid"/>
            <a:round/>
          </a:ln>
        </p:spPr>
      </p:sp>
      <p:sp>
        <p:nvSpPr>
          <p:cNvPr name="TextBox 8" id="8"/>
          <p:cNvSpPr txBox="true"/>
          <p:nvPr/>
        </p:nvSpPr>
        <p:spPr>
          <a:xfrm rot="0">
            <a:off x="-565380" y="3770947"/>
            <a:ext cx="8853369" cy="6003925"/>
          </a:xfrm>
          <a:prstGeom prst="rect">
            <a:avLst/>
          </a:prstGeom>
        </p:spPr>
        <p:txBody>
          <a:bodyPr anchor="t" rtlCol="false" tIns="0" lIns="0" bIns="0" rIns="0">
            <a:spAutoFit/>
          </a:bodyPr>
          <a:lstStyle/>
          <a:p>
            <a:pPr algn="ctr">
              <a:lnSpc>
                <a:spcPts val="4969"/>
              </a:lnSpc>
            </a:pPr>
            <a:r>
              <a:rPr lang="en-US" sz="7099">
                <a:solidFill>
                  <a:srgbClr val="445748"/>
                </a:solidFill>
                <a:latin typeface="Midan Bold"/>
              </a:rPr>
              <a:t>           Resource Map</a:t>
            </a:r>
          </a:p>
          <a:p>
            <a:pPr algn="ctr">
              <a:lnSpc>
                <a:spcPts val="4550"/>
              </a:lnSpc>
            </a:pPr>
          </a:p>
          <a:p>
            <a:pPr algn="ctr" marL="2806704" indent="-935568" lvl="2">
              <a:lnSpc>
                <a:spcPts val="4550"/>
              </a:lnSpc>
              <a:buFont typeface="Arial"/>
              <a:buChar char="•"/>
            </a:pPr>
            <a:r>
              <a:rPr lang="en-US" sz="6500">
                <a:solidFill>
                  <a:srgbClr val="445748"/>
                </a:solidFill>
                <a:latin typeface="Midan"/>
              </a:rPr>
              <a:t>Spatial representation of key resources with community involvement.</a:t>
            </a:r>
          </a:p>
          <a:p>
            <a:pPr algn="ctr" marL="2806704" indent="-935568" lvl="2">
              <a:lnSpc>
                <a:spcPts val="4550"/>
              </a:lnSpc>
              <a:buFont typeface="Arial"/>
              <a:buChar char="•"/>
            </a:pPr>
            <a:r>
              <a:rPr lang="en-US" sz="6500">
                <a:solidFill>
                  <a:srgbClr val="445748"/>
                </a:solidFill>
                <a:latin typeface="Midan"/>
              </a:rPr>
              <a:t>Identified resource locations to understand their distribution.</a:t>
            </a:r>
          </a:p>
          <a:p>
            <a:pPr algn="ctr">
              <a:lnSpc>
                <a:spcPts val="4550"/>
              </a:lnSpc>
            </a:pPr>
          </a:p>
          <a:p>
            <a:pPr algn="ctr">
              <a:lnSpc>
                <a:spcPts val="4550"/>
              </a:lnSpc>
            </a:pPr>
          </a:p>
        </p:txBody>
      </p:sp>
      <p:sp>
        <p:nvSpPr>
          <p:cNvPr name="Freeform 9" id="9"/>
          <p:cNvSpPr/>
          <p:nvPr/>
        </p:nvSpPr>
        <p:spPr>
          <a:xfrm flipH="true" flipV="false" rot="0">
            <a:off x="16062877" y="7621233"/>
            <a:ext cx="2392847" cy="3274135"/>
          </a:xfrm>
          <a:custGeom>
            <a:avLst/>
            <a:gdLst/>
            <a:ahLst/>
            <a:cxnLst/>
            <a:rect r="r" b="b" t="t" l="l"/>
            <a:pathLst>
              <a:path h="3274135" w="2392847">
                <a:moveTo>
                  <a:pt x="2392846" y="0"/>
                </a:moveTo>
                <a:lnTo>
                  <a:pt x="0" y="0"/>
                </a:lnTo>
                <a:lnTo>
                  <a:pt x="0" y="3274134"/>
                </a:lnTo>
                <a:lnTo>
                  <a:pt x="2392846" y="3274134"/>
                </a:lnTo>
                <a:lnTo>
                  <a:pt x="2392846" y="0"/>
                </a:lnTo>
                <a:close/>
              </a:path>
            </a:pathLst>
          </a:custGeom>
          <a:blipFill>
            <a:blip r:embed="rId6"/>
            <a:stretch>
              <a:fillRect l="0" t="0" r="0" b="0"/>
            </a:stretch>
          </a:blipFill>
        </p:spPr>
      </p:sp>
      <p:sp>
        <p:nvSpPr>
          <p:cNvPr name="Freeform 10" id="10"/>
          <p:cNvSpPr/>
          <p:nvPr/>
        </p:nvSpPr>
        <p:spPr>
          <a:xfrm flipH="false" flipV="false" rot="0">
            <a:off x="-565380" y="7621233"/>
            <a:ext cx="2392847" cy="3274135"/>
          </a:xfrm>
          <a:custGeom>
            <a:avLst/>
            <a:gdLst/>
            <a:ahLst/>
            <a:cxnLst/>
            <a:rect r="r" b="b" t="t" l="l"/>
            <a:pathLst>
              <a:path h="3274135" w="2392847">
                <a:moveTo>
                  <a:pt x="0" y="0"/>
                </a:moveTo>
                <a:lnTo>
                  <a:pt x="2392846" y="0"/>
                </a:lnTo>
                <a:lnTo>
                  <a:pt x="2392846" y="3274134"/>
                </a:lnTo>
                <a:lnTo>
                  <a:pt x="0" y="3274134"/>
                </a:lnTo>
                <a:lnTo>
                  <a:pt x="0" y="0"/>
                </a:lnTo>
                <a:close/>
              </a:path>
            </a:pathLst>
          </a:custGeom>
          <a:blipFill>
            <a:blip r:embed="rId6"/>
            <a:stretch>
              <a:fillRect l="0" t="0" r="0" b="0"/>
            </a:stretch>
          </a:blipFill>
        </p:spPr>
      </p:sp>
      <p:sp>
        <p:nvSpPr>
          <p:cNvPr name="TextBox 11" id="11"/>
          <p:cNvSpPr txBox="true"/>
          <p:nvPr/>
        </p:nvSpPr>
        <p:spPr>
          <a:xfrm rot="0">
            <a:off x="7845654" y="3770947"/>
            <a:ext cx="9413646" cy="6575425"/>
          </a:xfrm>
          <a:prstGeom prst="rect">
            <a:avLst/>
          </a:prstGeom>
        </p:spPr>
        <p:txBody>
          <a:bodyPr anchor="t" rtlCol="false" tIns="0" lIns="0" bIns="0" rIns="0">
            <a:spAutoFit/>
          </a:bodyPr>
          <a:lstStyle/>
          <a:p>
            <a:pPr algn="ctr">
              <a:lnSpc>
                <a:spcPts val="4969"/>
              </a:lnSpc>
            </a:pPr>
            <a:r>
              <a:rPr lang="en-US" sz="7099">
                <a:solidFill>
                  <a:srgbClr val="445748"/>
                </a:solidFill>
                <a:latin typeface="Midan Bold"/>
              </a:rPr>
              <a:t>          Income Expenditure </a:t>
            </a:r>
          </a:p>
          <a:p>
            <a:pPr algn="ctr">
              <a:lnSpc>
                <a:spcPts val="4550"/>
              </a:lnSpc>
            </a:pPr>
          </a:p>
          <a:p>
            <a:pPr algn="ctr" marL="2806704" indent="-935568" lvl="2">
              <a:lnSpc>
                <a:spcPts val="4550"/>
              </a:lnSpc>
              <a:buFont typeface="Arial"/>
              <a:buChar char="•"/>
            </a:pPr>
            <a:r>
              <a:rPr lang="en-US" sz="6500">
                <a:solidFill>
                  <a:srgbClr val="445748"/>
                </a:solidFill>
                <a:latin typeface="Midan"/>
              </a:rPr>
              <a:t>Mapping income sources, expenditures, and financial patterns.</a:t>
            </a:r>
          </a:p>
          <a:p>
            <a:pPr algn="ctr" marL="2806704" indent="-935568" lvl="2">
              <a:lnSpc>
                <a:spcPts val="4550"/>
              </a:lnSpc>
              <a:buFont typeface="Arial"/>
              <a:buChar char="•"/>
            </a:pPr>
            <a:r>
              <a:rPr lang="en-US" sz="6500">
                <a:solidFill>
                  <a:srgbClr val="445748"/>
                </a:solidFill>
                <a:latin typeface="Midan"/>
              </a:rPr>
              <a:t>Revealed economic challenges faced by the community.</a:t>
            </a:r>
          </a:p>
          <a:p>
            <a:pPr algn="ctr" marL="1403352" indent="-701676" lvl="1">
              <a:lnSpc>
                <a:spcPts val="4550"/>
              </a:lnSpc>
              <a:buFont typeface="Arial"/>
              <a:buChar char="•"/>
            </a:pPr>
          </a:p>
          <a:p>
            <a:pPr algn="ctr">
              <a:lnSpc>
                <a:spcPts val="4550"/>
              </a:lnSpc>
            </a:pPr>
          </a:p>
          <a:p>
            <a:pPr algn="ctr">
              <a:lnSpc>
                <a:spcPts val="4550"/>
              </a:lnSpc>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278693">
            <a:off x="3681107" y="-4176267"/>
            <a:ext cx="10925785" cy="18639534"/>
          </a:xfrm>
          <a:custGeom>
            <a:avLst/>
            <a:gdLst/>
            <a:ahLst/>
            <a:cxnLst/>
            <a:rect r="r" b="b" t="t" l="l"/>
            <a:pathLst>
              <a:path h="18639534" w="10925785">
                <a:moveTo>
                  <a:pt x="10280597" y="0"/>
                </a:moveTo>
                <a:lnTo>
                  <a:pt x="10925786" y="18276615"/>
                </a:lnTo>
                <a:lnTo>
                  <a:pt x="645189" y="18639534"/>
                </a:lnTo>
                <a:lnTo>
                  <a:pt x="0" y="362919"/>
                </a:lnTo>
                <a:lnTo>
                  <a:pt x="10280597" y="0"/>
                </a:lnTo>
                <a:close/>
              </a:path>
            </a:pathLst>
          </a:custGeom>
          <a:blipFill>
            <a:blip r:embed="rId2"/>
            <a:stretch>
              <a:fillRect l="-127735" t="0" r="-28326" b="0"/>
            </a:stretch>
          </a:blipFill>
        </p:spPr>
      </p:sp>
      <p:sp>
        <p:nvSpPr>
          <p:cNvPr name="Freeform 3" id="3"/>
          <p:cNvSpPr/>
          <p:nvPr/>
        </p:nvSpPr>
        <p:spPr>
          <a:xfrm flipH="false" flipV="false" rot="-10800000">
            <a:off x="1827466" y="1412712"/>
            <a:ext cx="3234816" cy="688134"/>
          </a:xfrm>
          <a:custGeom>
            <a:avLst/>
            <a:gdLst/>
            <a:ahLst/>
            <a:cxnLst/>
            <a:rect r="r" b="b" t="t" l="l"/>
            <a:pathLst>
              <a:path h="688134" w="3234816">
                <a:moveTo>
                  <a:pt x="0" y="0"/>
                </a:moveTo>
                <a:lnTo>
                  <a:pt x="3234816" y="0"/>
                </a:lnTo>
                <a:lnTo>
                  <a:pt x="3234816" y="688134"/>
                </a:lnTo>
                <a:lnTo>
                  <a:pt x="0" y="688134"/>
                </a:lnTo>
                <a:lnTo>
                  <a:pt x="0" y="0"/>
                </a:lnTo>
                <a:close/>
              </a:path>
            </a:pathLst>
          </a:custGeom>
          <a:blipFill>
            <a:blip r:embed="rId3">
              <a:alphaModFix amt="80000"/>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true" rot="0">
            <a:off x="13225718" y="1412712"/>
            <a:ext cx="3234816" cy="688134"/>
          </a:xfrm>
          <a:custGeom>
            <a:avLst/>
            <a:gdLst/>
            <a:ahLst/>
            <a:cxnLst/>
            <a:rect r="r" b="b" t="t" l="l"/>
            <a:pathLst>
              <a:path h="688134" w="3234816">
                <a:moveTo>
                  <a:pt x="0" y="688134"/>
                </a:moveTo>
                <a:lnTo>
                  <a:pt x="3234816" y="688134"/>
                </a:lnTo>
                <a:lnTo>
                  <a:pt x="3234816" y="0"/>
                </a:lnTo>
                <a:lnTo>
                  <a:pt x="0" y="0"/>
                </a:lnTo>
                <a:lnTo>
                  <a:pt x="0" y="688134"/>
                </a:lnTo>
                <a:close/>
              </a:path>
            </a:pathLst>
          </a:custGeom>
          <a:blipFill>
            <a:blip r:embed="rId3">
              <a:alphaModFix amt="80000"/>
              <a:extLst>
                <a:ext uri="{96DAC541-7B7A-43D3-8B79-37D633B846F1}">
                  <asvg:svgBlip xmlns:asvg="http://schemas.microsoft.com/office/drawing/2016/SVG/main" r:embed="rId4"/>
                </a:ext>
              </a:extLst>
            </a:blip>
            <a:stretch>
              <a:fillRect l="0" t="0" r="0" b="0"/>
            </a:stretch>
          </a:blipFill>
        </p:spPr>
      </p:sp>
      <p:sp>
        <p:nvSpPr>
          <p:cNvPr name="TextBox 5" id="5"/>
          <p:cNvSpPr txBox="true"/>
          <p:nvPr/>
        </p:nvSpPr>
        <p:spPr>
          <a:xfrm rot="0">
            <a:off x="5062282" y="899529"/>
            <a:ext cx="8163435" cy="1543050"/>
          </a:xfrm>
          <a:prstGeom prst="rect">
            <a:avLst/>
          </a:prstGeom>
        </p:spPr>
        <p:txBody>
          <a:bodyPr anchor="t" rtlCol="false" tIns="0" lIns="0" bIns="0" rIns="0">
            <a:spAutoFit/>
          </a:bodyPr>
          <a:lstStyle/>
          <a:p>
            <a:pPr algn="ctr">
              <a:lnSpc>
                <a:spcPts val="12599"/>
              </a:lnSpc>
            </a:pPr>
            <a:r>
              <a:rPr lang="en-US" sz="9000">
                <a:solidFill>
                  <a:srgbClr val="FFEBDA"/>
                </a:solidFill>
                <a:latin typeface="Della Respira"/>
              </a:rPr>
              <a:t>TOOLS</a:t>
            </a:r>
          </a:p>
        </p:txBody>
      </p:sp>
      <p:sp>
        <p:nvSpPr>
          <p:cNvPr name="Freeform 6" id="6"/>
          <p:cNvSpPr/>
          <p:nvPr/>
        </p:nvSpPr>
        <p:spPr>
          <a:xfrm flipH="false" flipV="false" rot="5400000">
            <a:off x="2101004" y="2100431"/>
            <a:ext cx="5672714" cy="7817322"/>
          </a:xfrm>
          <a:custGeom>
            <a:avLst/>
            <a:gdLst/>
            <a:ahLst/>
            <a:cxnLst/>
            <a:rect r="r" b="b" t="t" l="l"/>
            <a:pathLst>
              <a:path h="7817322" w="5672714">
                <a:moveTo>
                  <a:pt x="0" y="0"/>
                </a:moveTo>
                <a:lnTo>
                  <a:pt x="5672714" y="0"/>
                </a:lnTo>
                <a:lnTo>
                  <a:pt x="5672714" y="7817322"/>
                </a:lnTo>
                <a:lnTo>
                  <a:pt x="0" y="7817322"/>
                </a:lnTo>
                <a:lnTo>
                  <a:pt x="0" y="0"/>
                </a:lnTo>
                <a:close/>
              </a:path>
            </a:pathLst>
          </a:custGeom>
          <a:blipFill>
            <a:blip r:embed="rId5"/>
            <a:stretch>
              <a:fillRect l="-25628" t="-21785" r="-21728" b="-20789"/>
            </a:stretch>
          </a:blipFill>
          <a:ln w="47625" cap="rnd">
            <a:solidFill>
              <a:srgbClr val="5E4840"/>
            </a:solidFill>
            <a:prstDash val="solid"/>
            <a:round/>
          </a:ln>
        </p:spPr>
      </p:sp>
      <p:sp>
        <p:nvSpPr>
          <p:cNvPr name="Freeform 7" id="7"/>
          <p:cNvSpPr/>
          <p:nvPr/>
        </p:nvSpPr>
        <p:spPr>
          <a:xfrm flipH="false" flipV="false" rot="5400000">
            <a:off x="10514282" y="2100431"/>
            <a:ext cx="5672714" cy="7817322"/>
          </a:xfrm>
          <a:custGeom>
            <a:avLst/>
            <a:gdLst/>
            <a:ahLst/>
            <a:cxnLst/>
            <a:rect r="r" b="b" t="t" l="l"/>
            <a:pathLst>
              <a:path h="7817322" w="5672714">
                <a:moveTo>
                  <a:pt x="0" y="0"/>
                </a:moveTo>
                <a:lnTo>
                  <a:pt x="5672714" y="0"/>
                </a:lnTo>
                <a:lnTo>
                  <a:pt x="5672714" y="7817322"/>
                </a:lnTo>
                <a:lnTo>
                  <a:pt x="0" y="7817322"/>
                </a:lnTo>
                <a:lnTo>
                  <a:pt x="0" y="0"/>
                </a:lnTo>
                <a:close/>
              </a:path>
            </a:pathLst>
          </a:custGeom>
          <a:blipFill>
            <a:blip r:embed="rId5"/>
            <a:stretch>
              <a:fillRect l="-25628" t="-18579" r="-21728" b="-23995"/>
            </a:stretch>
          </a:blipFill>
          <a:ln w="47625" cap="rnd">
            <a:solidFill>
              <a:srgbClr val="5E4840"/>
            </a:solidFill>
            <a:prstDash val="solid"/>
            <a:round/>
          </a:ln>
        </p:spPr>
      </p:sp>
      <p:sp>
        <p:nvSpPr>
          <p:cNvPr name="TextBox 8" id="8"/>
          <p:cNvSpPr txBox="true"/>
          <p:nvPr/>
        </p:nvSpPr>
        <p:spPr>
          <a:xfrm rot="0">
            <a:off x="631043" y="3670300"/>
            <a:ext cx="7817322" cy="3146425"/>
          </a:xfrm>
          <a:prstGeom prst="rect">
            <a:avLst/>
          </a:prstGeom>
        </p:spPr>
        <p:txBody>
          <a:bodyPr anchor="t" rtlCol="false" tIns="0" lIns="0" bIns="0" rIns="0">
            <a:spAutoFit/>
          </a:bodyPr>
          <a:lstStyle/>
          <a:p>
            <a:pPr algn="ctr">
              <a:lnSpc>
                <a:spcPts val="4969"/>
              </a:lnSpc>
            </a:pPr>
            <a:r>
              <a:rPr lang="en-US" sz="7099">
                <a:solidFill>
                  <a:srgbClr val="445748"/>
                </a:solidFill>
                <a:latin typeface="Midan Bold"/>
              </a:rPr>
              <a:t>     Seasonal Calendar</a:t>
            </a:r>
          </a:p>
          <a:p>
            <a:pPr algn="ctr">
              <a:lnSpc>
                <a:spcPts val="4550"/>
              </a:lnSpc>
            </a:pPr>
          </a:p>
          <a:p>
            <a:pPr algn="ctr">
              <a:lnSpc>
                <a:spcPts val="4550"/>
              </a:lnSpc>
            </a:pPr>
          </a:p>
          <a:p>
            <a:pPr algn="ctr">
              <a:lnSpc>
                <a:spcPts val="4550"/>
              </a:lnSpc>
            </a:pPr>
          </a:p>
          <a:p>
            <a:pPr algn="ctr">
              <a:lnSpc>
                <a:spcPts val="4550"/>
              </a:lnSpc>
            </a:pPr>
          </a:p>
        </p:txBody>
      </p:sp>
      <p:sp>
        <p:nvSpPr>
          <p:cNvPr name="Freeform 9" id="9"/>
          <p:cNvSpPr/>
          <p:nvPr/>
        </p:nvSpPr>
        <p:spPr>
          <a:xfrm flipH="true" flipV="false" rot="0">
            <a:off x="16062877" y="7621233"/>
            <a:ext cx="2392847" cy="3274135"/>
          </a:xfrm>
          <a:custGeom>
            <a:avLst/>
            <a:gdLst/>
            <a:ahLst/>
            <a:cxnLst/>
            <a:rect r="r" b="b" t="t" l="l"/>
            <a:pathLst>
              <a:path h="3274135" w="2392847">
                <a:moveTo>
                  <a:pt x="2392846" y="0"/>
                </a:moveTo>
                <a:lnTo>
                  <a:pt x="0" y="0"/>
                </a:lnTo>
                <a:lnTo>
                  <a:pt x="0" y="3274134"/>
                </a:lnTo>
                <a:lnTo>
                  <a:pt x="2392846" y="3274134"/>
                </a:lnTo>
                <a:lnTo>
                  <a:pt x="2392846" y="0"/>
                </a:lnTo>
                <a:close/>
              </a:path>
            </a:pathLst>
          </a:custGeom>
          <a:blipFill>
            <a:blip r:embed="rId6"/>
            <a:stretch>
              <a:fillRect l="0" t="0" r="0" b="0"/>
            </a:stretch>
          </a:blipFill>
        </p:spPr>
      </p:sp>
      <p:sp>
        <p:nvSpPr>
          <p:cNvPr name="Freeform 10" id="10"/>
          <p:cNvSpPr/>
          <p:nvPr/>
        </p:nvSpPr>
        <p:spPr>
          <a:xfrm flipH="false" flipV="false" rot="0">
            <a:off x="-565380" y="7621233"/>
            <a:ext cx="2392847" cy="3274135"/>
          </a:xfrm>
          <a:custGeom>
            <a:avLst/>
            <a:gdLst/>
            <a:ahLst/>
            <a:cxnLst/>
            <a:rect r="r" b="b" t="t" l="l"/>
            <a:pathLst>
              <a:path h="3274135" w="2392847">
                <a:moveTo>
                  <a:pt x="0" y="0"/>
                </a:moveTo>
                <a:lnTo>
                  <a:pt x="2392846" y="0"/>
                </a:lnTo>
                <a:lnTo>
                  <a:pt x="2392846" y="3274134"/>
                </a:lnTo>
                <a:lnTo>
                  <a:pt x="0" y="3274134"/>
                </a:lnTo>
                <a:lnTo>
                  <a:pt x="0" y="0"/>
                </a:lnTo>
                <a:close/>
              </a:path>
            </a:pathLst>
          </a:custGeom>
          <a:blipFill>
            <a:blip r:embed="rId6"/>
            <a:stretch>
              <a:fillRect l="0" t="0" r="0" b="0"/>
            </a:stretch>
          </a:blipFill>
        </p:spPr>
      </p:sp>
      <p:sp>
        <p:nvSpPr>
          <p:cNvPr name="TextBox 11" id="11"/>
          <p:cNvSpPr txBox="true"/>
          <p:nvPr/>
        </p:nvSpPr>
        <p:spPr>
          <a:xfrm rot="0">
            <a:off x="7302322" y="3670300"/>
            <a:ext cx="9739645" cy="6003925"/>
          </a:xfrm>
          <a:prstGeom prst="rect">
            <a:avLst/>
          </a:prstGeom>
        </p:spPr>
        <p:txBody>
          <a:bodyPr anchor="t" rtlCol="false" tIns="0" lIns="0" bIns="0" rIns="0">
            <a:spAutoFit/>
          </a:bodyPr>
          <a:lstStyle/>
          <a:p>
            <a:pPr algn="ctr">
              <a:lnSpc>
                <a:spcPts val="4969"/>
              </a:lnSpc>
            </a:pPr>
            <a:r>
              <a:rPr lang="en-US" sz="7099">
                <a:solidFill>
                  <a:srgbClr val="445748"/>
                </a:solidFill>
                <a:latin typeface="Midan Bold"/>
              </a:rPr>
              <a:t>            Problem Tree</a:t>
            </a:r>
          </a:p>
          <a:p>
            <a:pPr algn="ctr">
              <a:lnSpc>
                <a:spcPts val="4550"/>
              </a:lnSpc>
            </a:pPr>
          </a:p>
          <a:p>
            <a:pPr algn="ctr" marL="2806704" indent="-935568" lvl="2">
              <a:lnSpc>
                <a:spcPts val="4550"/>
              </a:lnSpc>
              <a:buFont typeface="Arial"/>
              <a:buChar char="•"/>
            </a:pPr>
            <a:r>
              <a:rPr lang="en-US" sz="6500">
                <a:solidFill>
                  <a:srgbClr val="445748"/>
                </a:solidFill>
                <a:latin typeface="Midan"/>
              </a:rPr>
              <a:t>Illustrated challenges in agriculture, water, sanitation, and more.</a:t>
            </a:r>
          </a:p>
          <a:p>
            <a:pPr algn="ctr" marL="2806704" indent="-935568" lvl="2">
              <a:lnSpc>
                <a:spcPts val="4550"/>
              </a:lnSpc>
              <a:buFont typeface="Arial"/>
              <a:buChar char="•"/>
            </a:pPr>
            <a:r>
              <a:rPr lang="en-US" sz="6500">
                <a:solidFill>
                  <a:srgbClr val="445748"/>
                </a:solidFill>
                <a:latin typeface="Midan"/>
              </a:rPr>
              <a:t>Identified waste management and open defecation as common challenges.</a:t>
            </a:r>
          </a:p>
          <a:p>
            <a:pPr algn="ctr">
              <a:lnSpc>
                <a:spcPts val="4550"/>
              </a:lnSpc>
            </a:pPr>
          </a:p>
          <a:p>
            <a:pPr algn="ctr">
              <a:lnSpc>
                <a:spcPts val="4550"/>
              </a:lnSpc>
            </a:pPr>
          </a:p>
        </p:txBody>
      </p:sp>
      <p:sp>
        <p:nvSpPr>
          <p:cNvPr name="TextBox 12" id="12"/>
          <p:cNvSpPr txBox="true"/>
          <p:nvPr/>
        </p:nvSpPr>
        <p:spPr>
          <a:xfrm rot="0">
            <a:off x="-963037" y="3992376"/>
            <a:ext cx="9411402" cy="5839198"/>
          </a:xfrm>
          <a:prstGeom prst="rect">
            <a:avLst/>
          </a:prstGeom>
        </p:spPr>
        <p:txBody>
          <a:bodyPr anchor="t" rtlCol="false" tIns="0" lIns="0" bIns="0" rIns="0">
            <a:spAutoFit/>
          </a:bodyPr>
          <a:lstStyle/>
          <a:p>
            <a:pPr algn="ctr">
              <a:lnSpc>
                <a:spcPts val="4830"/>
              </a:lnSpc>
            </a:pPr>
          </a:p>
          <a:p>
            <a:pPr algn="ctr" marL="2727871" indent="-909290" lvl="2">
              <a:lnSpc>
                <a:spcPts val="4422"/>
              </a:lnSpc>
              <a:buFont typeface="Arial"/>
              <a:buChar char="•"/>
            </a:pPr>
            <a:r>
              <a:rPr lang="en-US" sz="6317">
                <a:solidFill>
                  <a:srgbClr val="445748"/>
                </a:solidFill>
                <a:latin typeface="Midan"/>
              </a:rPr>
              <a:t>Mapped activities for twelve months related to water, sanitation, health, and agriculture.</a:t>
            </a:r>
          </a:p>
          <a:p>
            <a:pPr algn="ctr" marL="2727871" indent="-909290" lvl="2">
              <a:lnSpc>
                <a:spcPts val="4422"/>
              </a:lnSpc>
              <a:buFont typeface="Arial"/>
              <a:buChar char="•"/>
            </a:pPr>
            <a:r>
              <a:rPr lang="en-US" sz="6317">
                <a:solidFill>
                  <a:srgbClr val="445748"/>
                </a:solidFill>
                <a:latin typeface="Midan"/>
              </a:rPr>
              <a:t>Highlighted the impact of seasons on productivity and hygiene challenges.</a:t>
            </a:r>
          </a:p>
          <a:p>
            <a:pPr algn="ctr">
              <a:lnSpc>
                <a:spcPts val="4422"/>
              </a:lnSpc>
            </a:pPr>
          </a:p>
          <a:p>
            <a:pPr algn="ctr">
              <a:lnSpc>
                <a:spcPts val="4422"/>
              </a:lnSpc>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DAF2HMNBOWY</dc:identifier>
  <dcterms:modified xsi:type="dcterms:W3CDTF">2011-08-01T06:04:30Z</dcterms:modified>
  <cp:revision>1</cp:revision>
  <dc:title>live in lab 1 paper presentation</dc:title>
</cp:coreProperties>
</file>